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26" r:id="rId1"/>
  </p:sldMasterIdLst>
  <p:notesMasterIdLst>
    <p:notesMasterId r:id="rId51"/>
  </p:notesMasterIdLst>
  <p:handoutMasterIdLst>
    <p:handoutMasterId r:id="rId52"/>
  </p:handoutMasterIdLst>
  <p:sldIdLst>
    <p:sldId id="404" r:id="rId2"/>
    <p:sldId id="447" r:id="rId3"/>
    <p:sldId id="430" r:id="rId4"/>
    <p:sldId id="431" r:id="rId5"/>
    <p:sldId id="433" r:id="rId6"/>
    <p:sldId id="445" r:id="rId7"/>
    <p:sldId id="470" r:id="rId8"/>
    <p:sldId id="471" r:id="rId9"/>
    <p:sldId id="434" r:id="rId10"/>
    <p:sldId id="437" r:id="rId11"/>
    <p:sldId id="438" r:id="rId12"/>
    <p:sldId id="440" r:id="rId13"/>
    <p:sldId id="442" r:id="rId14"/>
    <p:sldId id="443" r:id="rId15"/>
    <p:sldId id="444" r:id="rId16"/>
    <p:sldId id="474" r:id="rId17"/>
    <p:sldId id="475" r:id="rId18"/>
    <p:sldId id="479" r:id="rId19"/>
    <p:sldId id="480" r:id="rId20"/>
    <p:sldId id="481" r:id="rId21"/>
    <p:sldId id="482" r:id="rId22"/>
    <p:sldId id="483" r:id="rId23"/>
    <p:sldId id="484" r:id="rId24"/>
    <p:sldId id="526" r:id="rId25"/>
    <p:sldId id="527" r:id="rId26"/>
    <p:sldId id="528" r:id="rId27"/>
    <p:sldId id="529" r:id="rId28"/>
    <p:sldId id="530" r:id="rId29"/>
    <p:sldId id="531" r:id="rId30"/>
    <p:sldId id="492" r:id="rId31"/>
    <p:sldId id="493" r:id="rId32"/>
    <p:sldId id="494" r:id="rId33"/>
    <p:sldId id="495" r:id="rId34"/>
    <p:sldId id="496" r:id="rId35"/>
    <p:sldId id="502" r:id="rId36"/>
    <p:sldId id="503" r:id="rId37"/>
    <p:sldId id="500" r:id="rId38"/>
    <p:sldId id="501" r:id="rId39"/>
    <p:sldId id="507" r:id="rId40"/>
    <p:sldId id="512" r:id="rId41"/>
    <p:sldId id="513" r:id="rId42"/>
    <p:sldId id="514" r:id="rId43"/>
    <p:sldId id="519" r:id="rId44"/>
    <p:sldId id="520" r:id="rId45"/>
    <p:sldId id="521" r:id="rId46"/>
    <p:sldId id="522" r:id="rId47"/>
    <p:sldId id="523" r:id="rId48"/>
    <p:sldId id="524" r:id="rId49"/>
    <p:sldId id="525" r:id="rId5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1" autoAdjust="0"/>
    <p:restoredTop sz="94378" autoAdjust="0"/>
  </p:normalViewPr>
  <p:slideViewPr>
    <p:cSldViewPr>
      <p:cViewPr>
        <p:scale>
          <a:sx n="84" d="100"/>
          <a:sy n="84" d="100"/>
        </p:scale>
        <p:origin x="-2544" y="-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0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98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6350" y="-3175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5" tIns="0" rIns="19305" bIns="0" numCol="1" anchor="t" anchorCtr="0" compatLnSpc="1">
            <a:prstTxWarp prst="textNoShape">
              <a:avLst/>
            </a:prstTxWarp>
          </a:bodyPr>
          <a:lstStyle>
            <a:lvl1pPr defTabSz="888042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-3175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5" tIns="0" rIns="19305" bIns="0" numCol="1" anchor="t" anchorCtr="0" compatLnSpc="1">
            <a:prstTxWarp prst="textNoShape">
              <a:avLst/>
            </a:prstTxWarp>
          </a:bodyPr>
          <a:lstStyle>
            <a:lvl1pPr algn="r" defTabSz="888042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2150"/>
            <a:ext cx="4656137" cy="3492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19600"/>
            <a:ext cx="518636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01" tIns="45046" rIns="91701" bIns="450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6350" y="8839200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5" tIns="0" rIns="19305" bIns="0" numCol="1" anchor="b" anchorCtr="0" compatLnSpc="1">
            <a:prstTxWarp prst="textNoShape">
              <a:avLst/>
            </a:prstTxWarp>
          </a:bodyPr>
          <a:lstStyle>
            <a:lvl1pPr defTabSz="888042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39200"/>
            <a:ext cx="30511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05" tIns="0" rIns="19305" bIns="0" numCol="1" anchor="b" anchorCtr="0" compatLnSpc="1">
            <a:prstTxWarp prst="textNoShape">
              <a:avLst/>
            </a:prstTxWarp>
          </a:bodyPr>
          <a:lstStyle>
            <a:lvl1pPr algn="r" defTabSz="888042" eaLnBrk="0" hangingPunct="0">
              <a:defRPr sz="1000" i="1"/>
            </a:lvl1pPr>
          </a:lstStyle>
          <a:p>
            <a:pPr>
              <a:defRPr/>
            </a:pPr>
            <a:fld id="{7175BB78-15BD-4229-BB62-359F225E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76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47675" algn="l" defTabSz="876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95350" algn="l" defTabSz="876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43025" algn="l" defTabSz="876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90700" algn="l" defTabSz="8763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777892E2-3044-4203-8E8C-13D66CFF2BCD}" type="slidenum">
              <a:rPr lang="en-US" sz="1000" smtClean="0"/>
              <a:pPr/>
              <a:t>2</a:t>
            </a:fld>
            <a:endParaRPr lang="en-US" sz="1000" smtClean="0"/>
          </a:p>
        </p:txBody>
      </p:sp>
      <p:sp>
        <p:nvSpPr>
          <p:cNvPr id="542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13A59056-704A-4954-9D0B-953189DD45B9}" type="slidenum">
              <a:rPr lang="en-US" sz="1000" smtClean="0"/>
              <a:pPr/>
              <a:t>14</a:t>
            </a:fld>
            <a:endParaRPr lang="en-US" sz="1000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E3007117-EBE1-4891-B30D-CC32C4BE7410}" type="slidenum">
              <a:rPr lang="en-US" sz="1000" smtClean="0"/>
              <a:pPr/>
              <a:t>15</a:t>
            </a:fld>
            <a:endParaRPr lang="en-US" sz="1000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6023FE4-E544-423B-8A38-D1A718FC86F7}" type="slidenum">
              <a:rPr lang="en-US" sz="1000" smtClean="0"/>
              <a:pPr/>
              <a:t>18</a:t>
            </a:fld>
            <a:endParaRPr lang="en-US" sz="1000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7D3157-A553-445F-9F53-B16F1B42C217}" type="slidenum">
              <a:rPr lang="en-US" sz="1000" smtClean="0"/>
              <a:pPr/>
              <a:t>19</a:t>
            </a:fld>
            <a:endParaRPr lang="en-US" sz="1000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69276F-A016-49E0-94DE-059FD2B44564}" type="slidenum">
              <a:rPr lang="en-US" sz="1000" smtClean="0"/>
              <a:pPr/>
              <a:t>20</a:t>
            </a:fld>
            <a:endParaRPr lang="en-US" sz="1000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F7EC01-924B-4258-B809-08EE9A93E5DD}" type="slidenum">
              <a:rPr lang="en-US" sz="1000" smtClean="0"/>
              <a:pPr/>
              <a:t>21</a:t>
            </a:fld>
            <a:endParaRPr lang="en-US" sz="10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633F74-B258-48F1-9767-AC90AB02C514}" type="slidenum">
              <a:rPr lang="en-US" sz="1000" smtClean="0"/>
              <a:pPr/>
              <a:t>22</a:t>
            </a:fld>
            <a:endParaRPr lang="en-US" sz="10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CBA2F01-3F88-42BB-9D11-0663B7C41F40}" type="slidenum">
              <a:rPr lang="en-US" sz="1000" smtClean="0"/>
              <a:pPr/>
              <a:t>23</a:t>
            </a:fld>
            <a:endParaRPr lang="en-US" sz="100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AECAA1A-132E-4F4C-87C6-23F09849C6F6}" type="slidenum">
              <a:rPr lang="en-US" sz="1000" smtClean="0"/>
              <a:pPr/>
              <a:t>24</a:t>
            </a:fld>
            <a:endParaRPr lang="en-US" sz="1000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BD50D82-C976-4573-A303-BF144EF1C889}" type="slidenum">
              <a:rPr lang="en-US" sz="1000" smtClean="0"/>
              <a:pPr/>
              <a:t>25</a:t>
            </a:fld>
            <a:endParaRPr lang="en-US" sz="10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A882D408-A149-42D7-A4CD-F3AC046408FB}" type="slidenum">
              <a:rPr lang="en-US" sz="1000" smtClean="0"/>
              <a:pPr/>
              <a:t>3</a:t>
            </a:fld>
            <a:endParaRPr lang="en-US" sz="10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C428B60-6620-414D-8D7A-51A4864D32E7}" type="slidenum">
              <a:rPr lang="en-US" sz="1000" smtClean="0"/>
              <a:pPr/>
              <a:t>26</a:t>
            </a:fld>
            <a:endParaRPr lang="en-US" sz="1000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80E036D-68A3-49BB-95B1-46A3D848B375}" type="slidenum">
              <a:rPr lang="en-US" sz="1000" smtClean="0"/>
              <a:pPr/>
              <a:t>27</a:t>
            </a:fld>
            <a:endParaRPr lang="en-US" sz="10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7A6B7B9-3E4E-43F3-BAF3-945F2B22AD0F}" type="slidenum">
              <a:rPr lang="en-US" sz="1000" smtClean="0"/>
              <a:pPr/>
              <a:t>28</a:t>
            </a:fld>
            <a:endParaRPr lang="en-US" sz="10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F1B840D-2799-4AC4-A584-2ADE0B40909B}" type="slidenum">
              <a:rPr lang="en-US" sz="1000" smtClean="0"/>
              <a:pPr/>
              <a:t>30</a:t>
            </a:fld>
            <a:endParaRPr lang="en-US" sz="1000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A85B5-0A66-41D6-9A7D-0005C288D063}" type="slidenum">
              <a:rPr lang="en-US" sz="1000" smtClean="0"/>
              <a:pPr/>
              <a:t>31</a:t>
            </a:fld>
            <a:endParaRPr lang="en-US" sz="1000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63D578-1B2C-4581-B303-78985CE07679}" type="slidenum">
              <a:rPr lang="en-US" sz="1000" smtClean="0"/>
              <a:pPr/>
              <a:t>32</a:t>
            </a:fld>
            <a:endParaRPr lang="en-US" sz="10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6CA0C7-9807-4DE8-992F-8F4731870C25}" type="slidenum">
              <a:rPr lang="en-US" sz="1000" smtClean="0"/>
              <a:pPr/>
              <a:t>33</a:t>
            </a:fld>
            <a:endParaRPr lang="en-US" sz="1000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B16A90C-3235-4B1C-A978-A8DE40F68331}" type="slidenum">
              <a:rPr lang="en-US" sz="1000" smtClean="0"/>
              <a:pPr/>
              <a:t>34</a:t>
            </a:fld>
            <a:endParaRPr lang="en-US" sz="1000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7F3525-CEC7-482C-BDCB-414FEDA82AC9}" type="slidenum">
              <a:rPr lang="en-US" sz="1000" smtClean="0"/>
              <a:pPr/>
              <a:t>36</a:t>
            </a:fld>
            <a:endParaRPr lang="en-US" sz="10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0E24B11-A19C-4830-9483-619A6D5C16A9}" type="slidenum">
              <a:rPr lang="en-US" sz="1000" smtClean="0"/>
              <a:pPr/>
              <a:t>37</a:t>
            </a:fld>
            <a:endParaRPr lang="en-US" sz="10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22D48DDF-36C6-481C-9005-CFF7E2F81459}" type="slidenum">
              <a:rPr lang="en-US" sz="1000" smtClean="0"/>
              <a:pPr/>
              <a:t>4</a:t>
            </a:fld>
            <a:endParaRPr lang="en-US" sz="10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6E47D3-06F9-4B19-9E69-84F55884840B}" type="slidenum">
              <a:rPr lang="en-US" sz="1000" smtClean="0"/>
              <a:pPr/>
              <a:t>38</a:t>
            </a:fld>
            <a:endParaRPr lang="en-US" sz="10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14962C-DA53-4CC0-ACC7-B64D7D728269}" type="slidenum">
              <a:rPr lang="en-US" sz="1000" smtClean="0"/>
              <a:pPr/>
              <a:t>39</a:t>
            </a:fld>
            <a:endParaRPr lang="en-US" sz="10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7050" cy="418306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A36F6085-1694-4EF9-BA1C-5673F1CF4DC2}" type="slidenum">
              <a:rPr lang="en-US" sz="1000" smtClean="0"/>
              <a:pPr/>
              <a:t>40</a:t>
            </a:fld>
            <a:endParaRPr lang="en-US" sz="1000" smtClean="0"/>
          </a:p>
        </p:txBody>
      </p:sp>
      <p:sp>
        <p:nvSpPr>
          <p:cNvPr id="860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533400"/>
            <a:ext cx="5286375" cy="3963988"/>
          </a:xfrm>
          <a:ln cap="flat"/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3531950C-8F3A-4EB4-8DAF-B84B45C84BBD}" type="slidenum">
              <a:rPr lang="en-US" sz="1000" smtClean="0"/>
              <a:pPr/>
              <a:t>41</a:t>
            </a:fld>
            <a:endParaRPr lang="en-US" sz="1000" smtClean="0"/>
          </a:p>
        </p:txBody>
      </p:sp>
      <p:sp>
        <p:nvSpPr>
          <p:cNvPr id="870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533400"/>
            <a:ext cx="5286375" cy="3963988"/>
          </a:xfrm>
          <a:ln cap="flat"/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73898F04-571F-455B-BA53-757C911DF99D}" type="slidenum">
              <a:rPr lang="en-US" sz="1000" smtClean="0"/>
              <a:pPr/>
              <a:t>43</a:t>
            </a:fld>
            <a:endParaRPr lang="en-US" sz="1000" smtClean="0"/>
          </a:p>
        </p:txBody>
      </p:sp>
      <p:sp>
        <p:nvSpPr>
          <p:cNvPr id="880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3600" y="533400"/>
            <a:ext cx="5286375" cy="3963988"/>
          </a:xfrm>
          <a:ln cap="flat"/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0290AEF5-FAA1-4AF6-B47B-5392AECB931B}" type="slidenum">
              <a:rPr lang="en-US" sz="1000" smtClean="0"/>
              <a:pPr/>
              <a:t>48</a:t>
            </a:fld>
            <a:endParaRPr lang="en-US" sz="10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8013"/>
            <a:ext cx="5607050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F710E695-4DCC-4BE4-BA39-EA8A0E9B5A0C}" type="slidenum">
              <a:rPr lang="en-US" sz="1000" smtClean="0"/>
              <a:pPr/>
              <a:t>5</a:t>
            </a:fld>
            <a:endParaRPr lang="en-US" sz="10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noFill/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A1F9473B-0995-4196-89CA-2A0677111D4E}" type="slidenum">
              <a:rPr lang="en-US" sz="1000" smtClean="0"/>
              <a:pPr/>
              <a:t>9</a:t>
            </a:fld>
            <a:endParaRPr lang="en-US" sz="1000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84138998-2B3B-45B9-B098-2D8B343FD9D8}" type="slidenum">
              <a:rPr lang="en-US" sz="1000" smtClean="0"/>
              <a:pPr/>
              <a:t>10</a:t>
            </a:fld>
            <a:endParaRPr lang="en-US" sz="10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7B8A1FB3-3AE7-476E-9EAA-6713C1216A9B}" type="slidenum">
              <a:rPr lang="en-US" sz="1000" smtClean="0"/>
              <a:pPr/>
              <a:t>11</a:t>
            </a:fld>
            <a:endParaRPr lang="en-US" sz="1000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EBCCA3C3-B795-4264-8D79-659C09ECCE86}" type="slidenum">
              <a:rPr lang="en-US" sz="1000" smtClean="0"/>
              <a:pPr/>
              <a:t>12</a:t>
            </a:fld>
            <a:endParaRPr lang="en-US" sz="1000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874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87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/>
              <a:t>		                  IV-</a:t>
            </a:r>
            <a:fld id="{5FCD724F-E54C-4CC6-8160-9E46F1421257}" type="slidenum">
              <a:rPr lang="en-US" sz="1000" smtClean="0"/>
              <a:pPr/>
              <a:t>13</a:t>
            </a:fld>
            <a:endParaRPr lang="en-US" sz="1000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533400"/>
            <a:ext cx="5286375" cy="3963988"/>
          </a:xfrm>
          <a:solidFill>
            <a:srgbClr val="FFFFFF"/>
          </a:solidFill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E62C6-7810-48CB-BB8B-0901A967BB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50322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EB977-A1C1-4288-AB3E-BA7F4F2B9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1263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6E092-39CA-4C34-BA0D-69D9032F7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78850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1E76-4110-47F5-B090-FF47628CB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202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E81C-E35A-4BDC-9768-9498A680F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73622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3912-6188-491E-917F-C9C7C8E172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1706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B3802-B9E0-40F5-A7CA-E6DA9F9C9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57267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0B87B-41A8-4E72-9912-26ACACD0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768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DF7C-8758-4013-B46F-5A6F98BDD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92095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F2926-92DF-4CCE-ADDD-229B4BD2D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48447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14A4F-7A50-4D1A-B3CB-95E7C32C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71839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EC1FC-4C1F-4A9F-8CB9-D141CF868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5480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2DBD1-860F-4546-A9B9-2C2AE71EB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6" r:id="rId1"/>
    <p:sldLayoutId id="2147484217" r:id="rId2"/>
    <p:sldLayoutId id="2147484218" r:id="rId3"/>
    <p:sldLayoutId id="2147484219" r:id="rId4"/>
    <p:sldLayoutId id="2147484220" r:id="rId5"/>
    <p:sldLayoutId id="2147484221" r:id="rId6"/>
    <p:sldLayoutId id="2147484222" r:id="rId7"/>
    <p:sldLayoutId id="2147484223" r:id="rId8"/>
    <p:sldLayoutId id="2147484224" r:id="rId9"/>
    <p:sldLayoutId id="2147484225" r:id="rId10"/>
    <p:sldLayoutId id="2147484226" r:id="rId11"/>
    <p:sldLayoutId id="2147484227" r:id="rId12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build="p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198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3600" dirty="0" smtClean="0"/>
              <a:t>FIN 40153: Advanced Corporate </a:t>
            </a:r>
            <a:r>
              <a:rPr lang="en-US" sz="3600" dirty="0" smtClean="0"/>
              <a:t>Finance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304800" y="2743200"/>
            <a:ext cx="8534400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endParaRPr lang="en-US" sz="3200" dirty="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3200" dirty="0"/>
              <a:t>Basic Valuation Techniques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lang="en-US" sz="3200" dirty="0"/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n-US" sz="3200" dirty="0"/>
              <a:t>(Based on RWJ Chapter 18)</a:t>
            </a:r>
          </a:p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Calculating PV(FCF</a:t>
            </a:r>
            <a:r>
              <a:rPr lang="en-US" sz="3600" baseline="-25000" smtClean="0"/>
              <a:t>T</a:t>
            </a:r>
            <a:r>
              <a:rPr lang="en-US" sz="3600" smtClean="0"/>
              <a:t>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153400" cy="5105400"/>
          </a:xfrm>
        </p:spPr>
        <p:txBody>
          <a:bodyPr/>
          <a:lstStyle/>
          <a:p>
            <a:pPr algn="just" eaLnBrk="1" hangingPunct="1">
              <a:buFont typeface="Monotype Sorts" pitchFamily="2" charset="2"/>
              <a:buChar char=" "/>
            </a:pPr>
            <a:r>
              <a:rPr lang="en-US" sz="2000" smtClean="0"/>
              <a:t>PV(FCF</a:t>
            </a:r>
            <a:r>
              <a:rPr lang="en-US" sz="2000" baseline="-25000" smtClean="0"/>
              <a:t>T</a:t>
            </a:r>
            <a:r>
              <a:rPr lang="en-US" sz="2000" smtClean="0"/>
              <a:t>), in equation [1] is estimated by using the weighted average cost of capital (WACC) to discount the projected operating cash flows.  The operating cash flows in period t are calculated as</a:t>
            </a:r>
          </a:p>
          <a:p>
            <a:pPr algn="just" eaLnBrk="1" hangingPunct="1">
              <a:buFont typeface="Monotype Sorts" pitchFamily="2" charset="2"/>
              <a:buChar char=" "/>
            </a:pPr>
            <a:endParaRPr lang="en-US" sz="2000" smtClean="0"/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		NOPAT</a:t>
            </a:r>
            <a:r>
              <a:rPr lang="en-US" sz="2000" baseline="-25000" smtClean="0"/>
              <a:t>t</a:t>
            </a:r>
            <a:r>
              <a:rPr lang="en-US" sz="2000" smtClean="0"/>
              <a:t> = EBIT</a:t>
            </a:r>
            <a:r>
              <a:rPr lang="en-US" sz="2000" baseline="-25000" smtClean="0"/>
              <a:t>t</a:t>
            </a:r>
            <a:r>
              <a:rPr lang="en-US" sz="2000" smtClean="0"/>
              <a:t> ×(1 - t</a:t>
            </a:r>
            <a:r>
              <a:rPr lang="en-US" sz="2000" baseline="-25000" smtClean="0"/>
              <a:t>c</a:t>
            </a:r>
            <a:r>
              <a:rPr lang="en-US" sz="2000" smtClean="0"/>
              <a:t>)		             	     [2]</a:t>
            </a:r>
          </a:p>
          <a:p>
            <a:pPr eaLnBrk="1" hangingPunct="1">
              <a:buFont typeface="Monotype Sorts" pitchFamily="2" charset="2"/>
              <a:buNone/>
            </a:pPr>
            <a:endParaRPr lang="en-US" sz="2000" smtClean="0"/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	FCF</a:t>
            </a:r>
            <a:r>
              <a:rPr lang="en-US" sz="2000" baseline="-25000" smtClean="0"/>
              <a:t>t</a:t>
            </a:r>
            <a:r>
              <a:rPr lang="en-US" sz="2000" smtClean="0"/>
              <a:t> = NOPAT</a:t>
            </a:r>
            <a:r>
              <a:rPr lang="en-US" sz="2000" baseline="-25000" smtClean="0"/>
              <a:t>t</a:t>
            </a:r>
            <a:r>
              <a:rPr lang="en-US" sz="2000" smtClean="0"/>
              <a:t> + DEP</a:t>
            </a:r>
            <a:r>
              <a:rPr lang="en-US" sz="2000" baseline="-25000" smtClean="0"/>
              <a:t>t</a:t>
            </a:r>
            <a:r>
              <a:rPr lang="en-US" sz="2000" smtClean="0"/>
              <a:t> - CAPEX</a:t>
            </a:r>
            <a:r>
              <a:rPr lang="en-US" sz="2000" baseline="-25000" smtClean="0"/>
              <a:t>t</a:t>
            </a:r>
            <a:r>
              <a:rPr lang="en-US" sz="2000" smtClean="0"/>
              <a:t> - </a:t>
            </a:r>
            <a:r>
              <a:rPr lang="en-US" sz="2000" smtClean="0">
                <a:latin typeface="Symbol" pitchFamily="18" charset="2"/>
              </a:rPr>
              <a:t>D</a:t>
            </a:r>
            <a:r>
              <a:rPr lang="en-US" sz="2000" smtClean="0"/>
              <a:t>WC</a:t>
            </a:r>
            <a:r>
              <a:rPr lang="en-US" sz="2000" baseline="-25000" smtClean="0"/>
              <a:t>t</a:t>
            </a:r>
            <a:r>
              <a:rPr lang="en-US" sz="2000" smtClean="0"/>
              <a:t>         		      [3]</a:t>
            </a:r>
          </a:p>
          <a:p>
            <a:pPr eaLnBrk="1" hangingPunct="1">
              <a:buFont typeface="Monotype Sorts" pitchFamily="2" charset="2"/>
              <a:buNone/>
            </a:pPr>
            <a:endParaRPr lang="en-US" sz="2000" smtClean="0"/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NOPAT</a:t>
            </a:r>
            <a:r>
              <a:rPr lang="en-US" sz="2000" baseline="-25000" smtClean="0"/>
              <a:t>t</a:t>
            </a:r>
            <a:r>
              <a:rPr lang="en-US" sz="2000" smtClean="0"/>
              <a:t> - net operating profits after tax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EBIT</a:t>
            </a:r>
            <a:r>
              <a:rPr lang="en-US" sz="2000" baseline="-25000" smtClean="0"/>
              <a:t>t</a:t>
            </a:r>
            <a:r>
              <a:rPr lang="en-US" sz="2000" smtClean="0"/>
              <a:t> - projected earnings before interest and taxes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t</a:t>
            </a:r>
            <a:r>
              <a:rPr lang="en-US" sz="2000" baseline="-25000" smtClean="0"/>
              <a:t>c</a:t>
            </a:r>
            <a:r>
              <a:rPr lang="en-US" sz="2000" smtClean="0"/>
              <a:t> - corporate tax rate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CAPEX</a:t>
            </a:r>
            <a:r>
              <a:rPr lang="en-US" sz="2000" baseline="-25000" smtClean="0"/>
              <a:t>t </a:t>
            </a:r>
            <a:r>
              <a:rPr lang="en-US" sz="2000" smtClean="0"/>
              <a:t>- total capital expenditures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DEP</a:t>
            </a:r>
            <a:r>
              <a:rPr lang="en-US" sz="2000" baseline="-25000" smtClean="0"/>
              <a:t>t</a:t>
            </a:r>
            <a:r>
              <a:rPr lang="en-US" sz="2000" smtClean="0"/>
              <a:t> - tax depreciation and amortization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en-US" sz="2000" smtClean="0"/>
              <a:t>	</a:t>
            </a:r>
            <a:r>
              <a:rPr lang="en-US" sz="2000" smtClean="0">
                <a:latin typeface="Symbol" pitchFamily="18" charset="2"/>
              </a:rPr>
              <a:t>D</a:t>
            </a:r>
            <a:r>
              <a:rPr lang="en-US" sz="2000" smtClean="0"/>
              <a:t>WC</a:t>
            </a:r>
            <a:r>
              <a:rPr lang="en-US" sz="2000" baseline="-25000" smtClean="0"/>
              <a:t>t</a:t>
            </a:r>
            <a:r>
              <a:rPr lang="en-US" sz="2000" smtClean="0"/>
              <a:t> - additions to working capital</a:t>
            </a:r>
            <a:r>
              <a:rPr lang="en-US" sz="1400" smtClean="0"/>
              <a:t> 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sz="3200"/>
              <a:t>Where Do the Numbers Come From?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1000" y="1371600"/>
            <a:ext cx="830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Cash flow forecasts are typically derived from pro-forma financials.</a:t>
            </a:r>
          </a:p>
          <a:p>
            <a:pPr marL="342900" indent="-342900" algn="just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With Pro-forma financials, the process of forecasting cash flows involves</a:t>
            </a:r>
          </a:p>
          <a:p>
            <a:pPr marL="742950" lvl="1" indent="-285750" algn="just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making explicit assumptions concerning revenues, operating costs, financial market conditions etc. and</a:t>
            </a:r>
          </a:p>
          <a:p>
            <a:pPr marL="742950" lvl="1" indent="-285750" algn="just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modeling the inter-relationships between the various line items in the firm’s financial statements.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22225"/>
            <a:ext cx="7772400" cy="1066800"/>
          </a:xfrm>
        </p:spPr>
        <p:txBody>
          <a:bodyPr/>
          <a:lstStyle/>
          <a:p>
            <a:pPr eaLnBrk="1" hangingPunct="1"/>
            <a:r>
              <a:rPr lang="en-US" sz="3200" smtClean="0"/>
              <a:t>Determining Capital Expenditures &amp; Depreciation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001000" cy="5257800"/>
          </a:xfrm>
        </p:spPr>
        <p:txBody>
          <a:bodyPr rtlCol="0">
            <a:normAutofit fontScale="32500" lnSpcReduction="20000"/>
          </a:bodyPr>
          <a:lstStyle/>
          <a:p>
            <a:pPr algn="just" eaLnBrk="1" fontAlgn="auto" hangingPunct="1">
              <a:spcAft>
                <a:spcPct val="100000"/>
              </a:spcAft>
              <a:buFont typeface="Wingdings" pitchFamily="2" charset="2"/>
              <a:buChar char="§"/>
              <a:defRPr/>
            </a:pPr>
            <a:r>
              <a:rPr lang="en-US" sz="7400" dirty="0" err="1" smtClean="0"/>
              <a:t>CAPEX</a:t>
            </a:r>
            <a:r>
              <a:rPr lang="en-US" sz="7400" baseline="-25000" dirty="0" err="1" smtClean="0"/>
              <a:t>t</a:t>
            </a:r>
            <a:r>
              <a:rPr lang="en-US" sz="7400" dirty="0" smtClean="0"/>
              <a:t> in equation [3] includes expenditures for </a:t>
            </a:r>
            <a:r>
              <a:rPr lang="en-US" sz="7400" b="1" dirty="0" smtClean="0"/>
              <a:t>R&amp;R</a:t>
            </a:r>
            <a:r>
              <a:rPr lang="en-US" sz="7400" dirty="0" smtClean="0"/>
              <a:t> (repair and replacement/economic depletion) and </a:t>
            </a:r>
            <a:r>
              <a:rPr lang="en-US" sz="7400" b="1" dirty="0" smtClean="0"/>
              <a:t>capacity additions</a:t>
            </a:r>
            <a:endParaRPr lang="en-US" sz="7400" dirty="0" smtClean="0"/>
          </a:p>
          <a:p>
            <a:pPr lvl="1" algn="just" eaLnBrk="1" fontAlgn="auto" hangingPunct="1">
              <a:spcAft>
                <a:spcPct val="1000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6000" dirty="0" smtClean="0"/>
              <a:t>Project these two items separately in the pro forma analysis</a:t>
            </a:r>
          </a:p>
          <a:p>
            <a:pPr lvl="2" algn="just" eaLnBrk="1" fontAlgn="auto" hangingPunct="1">
              <a:spcAft>
                <a:spcPct val="1000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6000" dirty="0" smtClean="0"/>
              <a:t>R&amp;R capital expenditures tend to be relatively stable</a:t>
            </a:r>
          </a:p>
          <a:p>
            <a:pPr lvl="2" algn="just" eaLnBrk="1" fontAlgn="auto" hangingPunct="1">
              <a:spcAft>
                <a:spcPct val="100000"/>
              </a:spcAft>
              <a:buSzPct val="75000"/>
              <a:buFont typeface="Wingdings" pitchFamily="2" charset="2"/>
              <a:buChar char="§"/>
              <a:defRPr/>
            </a:pPr>
            <a:r>
              <a:rPr lang="en-US" sz="6000" dirty="0" smtClean="0"/>
              <a:t>Investments in new capacity must be </a:t>
            </a:r>
            <a:r>
              <a:rPr lang="en-US" sz="6000" u="sng" dirty="0" smtClean="0"/>
              <a:t>consistent</a:t>
            </a:r>
            <a:r>
              <a:rPr lang="en-US" sz="6000" dirty="0" smtClean="0"/>
              <a:t> with the </a:t>
            </a:r>
            <a:r>
              <a:rPr lang="en-US" sz="6000" u="sng" dirty="0" smtClean="0"/>
              <a:t>growth projections</a:t>
            </a:r>
          </a:p>
          <a:p>
            <a:pPr algn="just" eaLnBrk="1" fontAlgn="auto" hangingPunct="1">
              <a:spcAft>
                <a:spcPct val="100000"/>
              </a:spcAft>
              <a:buFont typeface="Wingdings" pitchFamily="2" charset="2"/>
              <a:buChar char="§"/>
              <a:defRPr/>
            </a:pPr>
            <a:r>
              <a:rPr lang="en-US" sz="7400" dirty="0"/>
              <a:t>Depreciation should be based on expected tax depreciation schedules.</a:t>
            </a:r>
          </a:p>
          <a:p>
            <a:pPr algn="just" eaLnBrk="1" fontAlgn="auto" hangingPunct="1">
              <a:spcAft>
                <a:spcPct val="100000"/>
              </a:spcAft>
              <a:buFont typeface="Wingdings" pitchFamily="2" charset="2"/>
              <a:buChar char="§"/>
              <a:defRPr/>
            </a:pPr>
            <a:r>
              <a:rPr lang="en-US" sz="7400" dirty="0"/>
              <a:t>Should be calculated for both the existing asset base and for future </a:t>
            </a:r>
            <a:r>
              <a:rPr lang="en-US" sz="7400" dirty="0" smtClean="0"/>
              <a:t>expenditures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z="3600" smtClean="0"/>
              <a:t>Determining Additions to Working Capital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20000" cy="4038600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  <a:spcAft>
                <a:spcPct val="6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800" smtClean="0">
                <a:latin typeface="Symbol" pitchFamily="18" charset="2"/>
              </a:rPr>
              <a:t>D</a:t>
            </a:r>
            <a:r>
              <a:rPr lang="en-US" sz="2800" smtClean="0"/>
              <a:t>WC</a:t>
            </a:r>
            <a:r>
              <a:rPr lang="en-US" sz="2800" baseline="-25000" smtClean="0"/>
              <a:t>t</a:t>
            </a:r>
            <a:r>
              <a:rPr lang="en-US" sz="2800" smtClean="0"/>
              <a:t> is the </a:t>
            </a:r>
            <a:r>
              <a:rPr lang="en-US" sz="2800" b="1" smtClean="0"/>
              <a:t>incremental</a:t>
            </a:r>
            <a:r>
              <a:rPr lang="en-US" sz="2800" smtClean="0"/>
              <a:t> working capital required in year t</a:t>
            </a:r>
          </a:p>
          <a:p>
            <a:pPr lvl="1" algn="just" eaLnBrk="1" hangingPunct="1">
              <a:lnSpc>
                <a:spcPct val="115000"/>
              </a:lnSpc>
              <a:spcAft>
                <a:spcPct val="6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smtClean="0"/>
              <a:t>As a business grows, cash, accounts receivable, inventory, and accounts payable also tend to grow</a:t>
            </a:r>
          </a:p>
          <a:p>
            <a:pPr lvl="1" algn="just" eaLnBrk="1" hangingPunct="1">
              <a:lnSpc>
                <a:spcPct val="115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smtClean="0"/>
              <a:t>The historical relation between revenue and working capital can be used to estimate this percentage</a:t>
            </a:r>
          </a:p>
          <a:p>
            <a:pPr lvl="1" algn="just" eaLnBrk="1" hangingPunct="1">
              <a:lnSpc>
                <a:spcPct val="115000"/>
              </a:lnSpc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400" smtClean="0"/>
              <a:t>You can also make adjustment in items, such as A/R or A/P that reflect what are expected to be future collection terms </a:t>
            </a:r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152400"/>
            <a:ext cx="8839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sz="3200"/>
              <a:t>Calculating the PV of the Terminal Value - PV(TV</a:t>
            </a:r>
            <a:r>
              <a:rPr lang="en-US" sz="3200" baseline="-25000"/>
              <a:t>T</a:t>
            </a:r>
            <a:r>
              <a:rPr lang="en-US" sz="3200"/>
              <a:t>):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57200" y="1219200"/>
            <a:ext cx="8305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The present value of the terminal value, PV(TV</a:t>
            </a:r>
            <a:r>
              <a:rPr lang="en-US" sz="2800" baseline="-25000"/>
              <a:t>t</a:t>
            </a:r>
            <a:r>
              <a:rPr lang="en-US" sz="2800"/>
              <a:t>) in equation [1], is frequently estimated by “capping” the cash flows at the end of a period for which detailed projections are produced.</a:t>
            </a:r>
          </a:p>
          <a:p>
            <a:pPr marL="742950" lvl="1" indent="-285750" algn="just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Businesses are typically long-lived assets.</a:t>
            </a:r>
          </a:p>
          <a:p>
            <a:pPr marL="742950" lvl="1" indent="-285750" algn="just">
              <a:spcBef>
                <a:spcPct val="20000"/>
              </a:spcBef>
              <a:spcAft>
                <a:spcPct val="5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Detailed cash flows beyond 5 or 10 years tend to be highly uncertain.</a:t>
            </a:r>
          </a:p>
          <a:p>
            <a:pPr marL="742950" lvl="1" indent="-285750" algn="just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Consequently, analysts usually prepare detailed cash flow projections for some finite period and then assume some terminal value at the end of that period.  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38200" y="457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sz="3600"/>
              <a:t>Calculating PV(TV</a:t>
            </a:r>
            <a:r>
              <a:rPr lang="en-US" sz="3600" baseline="-25000"/>
              <a:t>T</a:t>
            </a:r>
            <a:r>
              <a:rPr lang="en-US" sz="3600"/>
              <a:t>)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1371600"/>
            <a:ext cx="8610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/>
              <a:t>The constant growth model is typically used to estimate the terminal value.</a:t>
            </a:r>
          </a:p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</a:pPr>
            <a:r>
              <a:rPr lang="en-US"/>
              <a:t>			TV</a:t>
            </a:r>
            <a:r>
              <a:rPr lang="en-US" baseline="-25000"/>
              <a:t>T</a:t>
            </a:r>
            <a:r>
              <a:rPr lang="en-US"/>
              <a:t> = FCF</a:t>
            </a:r>
            <a:r>
              <a:rPr lang="en-US" baseline="-25000"/>
              <a:t>T</a:t>
            </a:r>
            <a:r>
              <a:rPr lang="en-US"/>
              <a:t>(1+g)/(WACC</a:t>
            </a:r>
            <a:r>
              <a:rPr lang="en-US" baseline="-25000"/>
              <a:t>T</a:t>
            </a:r>
            <a:r>
              <a:rPr lang="en-US"/>
              <a:t> - g)		[4]</a:t>
            </a:r>
          </a:p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>
              <a:spcBef>
                <a:spcPct val="20000"/>
              </a:spcBef>
            </a:pPr>
            <a:r>
              <a:rPr lang="en-US"/>
              <a:t>	FCF</a:t>
            </a:r>
            <a:r>
              <a:rPr lang="en-US" baseline="-25000"/>
              <a:t>T</a:t>
            </a:r>
            <a:r>
              <a:rPr lang="en-US"/>
              <a:t> – operating cash flow in year T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	WACC</a:t>
            </a:r>
            <a:r>
              <a:rPr lang="en-US" baseline="-25000"/>
              <a:t>T</a:t>
            </a:r>
            <a:r>
              <a:rPr lang="en-US"/>
              <a:t> - weighted average cost of capital in year T</a:t>
            </a:r>
          </a:p>
          <a:p>
            <a:pPr marL="342900" indent="-342900">
              <a:spcBef>
                <a:spcPct val="20000"/>
              </a:spcBef>
            </a:pPr>
            <a:r>
              <a:rPr lang="en-US"/>
              <a:t>	g - expected growth rate of the free cash flows</a:t>
            </a:r>
          </a:p>
          <a:p>
            <a:pPr marL="342900" indent="-342900">
              <a:spcBef>
                <a:spcPct val="20000"/>
              </a:spcBef>
            </a:pPr>
            <a:endParaRPr lang="en-US"/>
          </a:p>
          <a:p>
            <a:pPr marL="342900" indent="-342900" algn="just">
              <a:spcBef>
                <a:spcPct val="200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/>
              <a:t>Note that TV</a:t>
            </a:r>
            <a:r>
              <a:rPr lang="en-US" baseline="-25000"/>
              <a:t>T</a:t>
            </a:r>
            <a:r>
              <a:rPr lang="en-US"/>
              <a:t> is in year T dollars.  It must be discounted back to year 0 before it is used in equation [1].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8382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200" smtClean="0"/>
              <a:t>Valuation Techniques</a:t>
            </a:r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1574800" y="5029200"/>
          <a:ext cx="5843588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Equation" r:id="rId3" imgW="2828819" imgH="418971" progId="Equation.3">
                  <p:embed/>
                </p:oleObj>
              </mc:Choice>
              <mc:Fallback>
                <p:oleObj name="Equation" r:id="rId3" imgW="2828819" imgH="41897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4800" y="5029200"/>
                        <a:ext cx="5843588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6"/>
          <p:cNvGraphicFramePr>
            <a:graphicFrameLocks noChangeAspect="1"/>
          </p:cNvGraphicFramePr>
          <p:nvPr/>
        </p:nvGraphicFramePr>
        <p:xfrm>
          <a:off x="1660525" y="2362200"/>
          <a:ext cx="60515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5" imgW="2438349" imgH="418971" progId="Equation.3">
                  <p:embed/>
                </p:oleObj>
              </mc:Choice>
              <mc:Fallback>
                <p:oleObj name="Equation" r:id="rId5" imgW="2438349" imgH="418971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2362200"/>
                        <a:ext cx="60515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762000" y="3733800"/>
            <a:ext cx="731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/>
              <a:t>The APV formula can be written as</a:t>
            </a: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609600" y="1371600"/>
            <a:ext cx="7696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76250" indent="-476250"/>
            <a:r>
              <a:rPr lang="en-US" sz="3200"/>
              <a:t>The WACC formula can be written as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Valuation Techniques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techniques are equivalent if you assume the following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project has risk equivalent to the average risk of the firm’s existing assets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firm maintains a constant debt-equity ratio</a:t>
            </a: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Corporate taxes are the only market imperfections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WACC Valuation Example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Assume Avco is considering introducing a new line of packaging, the RFX Series.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Avco expects the technology used in these products to become obsolete after four years. However, the marketing group </a:t>
            </a:r>
            <a:r>
              <a:rPr lang="en-US" u="sng" smtClean="0"/>
              <a:t>expects</a:t>
            </a:r>
            <a:r>
              <a:rPr lang="en-US" smtClean="0"/>
              <a:t> annual sales of $60 million per year over the next four years for this product line.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Manufacturing costs and operating expenses are expected to be $25 million and $9 million, respectively, per year.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WACC Valuation Example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064125"/>
          </a:xfrm>
        </p:spPr>
        <p:txBody>
          <a:bodyPr rtlCol="0">
            <a:normAutofit fontScale="92500" lnSpcReduction="10000"/>
          </a:bodyPr>
          <a:lstStyle/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Developing the product will require upfront R&amp;D and marketing expenses of $6.67 million, together with a $24 million investment in equipment. </a:t>
            </a:r>
          </a:p>
          <a:p>
            <a:pPr lvl="2" eaLnBrk="1" fontAlgn="auto" hangingPunct="1">
              <a:lnSpc>
                <a:spcPct val="90000"/>
              </a:lnSpc>
              <a:spcBef>
                <a:spcPct val="3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equipment will be obsolete in four years and will be depreciated via the straight-line method over that period. </a:t>
            </a:r>
          </a:p>
          <a:p>
            <a:pPr lvl="1" eaLnBrk="1" fontAlgn="auto" hangingPunct="1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 smtClean="0"/>
              <a:t>Avco</a:t>
            </a:r>
            <a:r>
              <a:rPr lang="en-US" dirty="0" smtClean="0"/>
              <a:t> expects no net working capital requirements for the project.</a:t>
            </a:r>
          </a:p>
          <a:p>
            <a:pPr lvl="1" eaLnBrk="1" fontAlgn="auto" hangingPunct="1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err="1" smtClean="0"/>
              <a:t>Avco</a:t>
            </a:r>
            <a:r>
              <a:rPr lang="en-US" dirty="0" smtClean="0"/>
              <a:t> pays a corporate tax rate of 40%.</a:t>
            </a:r>
          </a:p>
          <a:p>
            <a:pPr lvl="1" eaLnBrk="1" fontAlgn="auto" hangingPunct="1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Forecast the expected free cash flow (FCF).</a:t>
            </a:r>
          </a:p>
          <a:p>
            <a:pPr lvl="1" eaLnBrk="1" fontAlgn="auto" hangingPunct="1">
              <a:lnSpc>
                <a:spcPct val="90000"/>
              </a:lnSpc>
              <a:spcBef>
                <a:spcPct val="6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FCF = </a:t>
            </a:r>
            <a:r>
              <a:rPr lang="en-US" u="sng" dirty="0" smtClean="0"/>
              <a:t>Unlevered Net Income</a:t>
            </a:r>
            <a:r>
              <a:rPr lang="en-US" dirty="0" smtClean="0"/>
              <a:t> plus </a:t>
            </a:r>
            <a:r>
              <a:rPr lang="en-US" u="sng" dirty="0" smtClean="0"/>
              <a:t>Depreciation</a:t>
            </a:r>
            <a:r>
              <a:rPr lang="en-US" dirty="0" smtClean="0"/>
              <a:t> less </a:t>
            </a:r>
            <a:r>
              <a:rPr lang="en-US" u="sng" dirty="0" smtClean="0"/>
              <a:t>Capital Expenditures</a:t>
            </a:r>
            <a:r>
              <a:rPr lang="en-US" dirty="0" smtClean="0"/>
              <a:t> less additions to </a:t>
            </a:r>
            <a:r>
              <a:rPr lang="en-US" u="sng" dirty="0" smtClean="0"/>
              <a:t>Net Working Capital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Valuation Methodologies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077200" cy="4648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Income approach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Discounted cash flow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endParaRPr lang="en-US" sz="2800" dirty="0" smtClean="0"/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Market approaches</a:t>
            </a:r>
          </a:p>
          <a:p>
            <a:pPr lvl="1" eaLnBrk="1" fontAlgn="auto" hangingPunct="1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Comparable multiple and transaction analyses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800" dirty="0" smtClean="0"/>
              <a:t>Cost approaches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Replacement cost</a:t>
            </a:r>
          </a:p>
          <a:p>
            <a:pPr lvl="1" eaLnBrk="1" fontAlgn="auto" hangingPunct="1">
              <a:spcAft>
                <a:spcPct val="10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dirty="0" smtClean="0"/>
              <a:t>Adjusted book value or sum of assets</a:t>
            </a:r>
          </a:p>
          <a:p>
            <a:pPr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WACC Valuation Example (cont.)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09600" y="5791200"/>
            <a:ext cx="7070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Note that no interest expense is included in the cash flow forecasts.</a:t>
            </a:r>
          </a:p>
          <a:p>
            <a:pPr eaLnBrk="1" hangingPunct="1"/>
            <a:r>
              <a:rPr lang="en-US"/>
              <a:t>Hence the terminology unlevered net income.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295400"/>
          <a:ext cx="7467601" cy="4054480"/>
        </p:xfrm>
        <a:graphic>
          <a:graphicData uri="http://schemas.openxmlformats.org/drawingml/2006/table">
            <a:tbl>
              <a:tblPr/>
              <a:tblGrid>
                <a:gridCol w="914400"/>
                <a:gridCol w="1981198"/>
                <a:gridCol w="914403"/>
                <a:gridCol w="914400"/>
                <a:gridCol w="914400"/>
                <a:gridCol w="914400"/>
                <a:gridCol w="914400"/>
              </a:tblGrid>
              <a:tr h="25340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Expected Free Cash Flow From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Avco's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RFX Project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340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Incremental Earnings Forecast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Sales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60.00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60.00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60.00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60.00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CGS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(25.00)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(25.00)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(25.00)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(25.00)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Profit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35.00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35.00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35.00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35.00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Operating Expenses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(6.67)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(9.00)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(9.00)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(9.00)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(9.00)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Depreciation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(6.00)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(6.00)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(6.00)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(6.00)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EBIT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(6.67)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20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20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Taxes (40%)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2.67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(8.00)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(8.00)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(8.00)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(8.00)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Unlevered Net Income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(4.00)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12.00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12.00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12.00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12.00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Plus Depreciation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6.00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6.00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6.00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6.00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Captial Expenditures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(24.00)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Less Changes in NWC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34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 Cash Flow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(28.00)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18.00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18.00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18.00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18.00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WACC Valuation Example (cont.)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80772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000"/>
              <a:t>Note that Net Debt = Debt – Cash = 320 - 20 = 300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/>
              <a:t>And Enterprise Value = Debt + Equity – Cash = 320 + 300 –  20 = 600</a:t>
            </a:r>
          </a:p>
          <a:p>
            <a:pPr eaLnBrk="1" hangingPunct="1"/>
            <a:endParaRPr lang="en-US" sz="2000"/>
          </a:p>
          <a:p>
            <a:pPr algn="ctr" eaLnBrk="1" hangingPunct="1"/>
            <a:r>
              <a:rPr lang="en-US" sz="2000" b="1" i="1" u="sng"/>
              <a:t>In general net out “excess” cash to determine net debt.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209800"/>
          <a:ext cx="3962399" cy="2017712"/>
        </p:xfrm>
        <a:graphic>
          <a:graphicData uri="http://schemas.openxmlformats.org/drawingml/2006/table">
            <a:tbl>
              <a:tblPr/>
              <a:tblGrid>
                <a:gridCol w="660400"/>
                <a:gridCol w="587023"/>
                <a:gridCol w="293511"/>
                <a:gridCol w="1278466"/>
                <a:gridCol w="1142999"/>
              </a:tblGrid>
              <a:tr h="35902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Assets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Liabilities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0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Cash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Debt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Existing Assets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8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Assets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L&amp;E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620</a:t>
                      </a:r>
                    </a:p>
                  </a:txBody>
                  <a:tcPr marL="9525" marR="9525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81600" y="2514600"/>
          <a:ext cx="3962400" cy="1371600"/>
        </p:xfrm>
        <a:graphic>
          <a:graphicData uri="http://schemas.openxmlformats.org/drawingml/2006/table">
            <a:tbl>
              <a:tblPr/>
              <a:tblGrid>
                <a:gridCol w="990600"/>
                <a:gridCol w="838200"/>
                <a:gridCol w="1143000"/>
                <a:gridCol w="990600"/>
              </a:tblGrid>
              <a:tr h="4572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Cost of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Capital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Debt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Given Bond Rating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Equity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Derived from CAPM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87" name="Rectangle 8"/>
          <p:cNvSpPr>
            <a:spLocks noChangeArrowheads="1"/>
          </p:cNvSpPr>
          <p:nvPr/>
        </p:nvSpPr>
        <p:spPr bwMode="auto">
          <a:xfrm>
            <a:off x="457200" y="1295400"/>
            <a:ext cx="7848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"/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Avco's Current </a:t>
            </a:r>
            <a:r>
              <a:rPr lang="en-US" sz="2000" u="sng">
                <a:solidFill>
                  <a:srgbClr val="000000"/>
                </a:solidFill>
                <a:latin typeface="Calibri" pitchFamily="34" charset="0"/>
              </a:rPr>
              <a:t>Market Value </a:t>
            </a:r>
            <a:r>
              <a:rPr lang="en-US" sz="2000">
                <a:solidFill>
                  <a:srgbClr val="000000"/>
                </a:solidFill>
                <a:latin typeface="Calibri" pitchFamily="34" charset="0"/>
              </a:rPr>
              <a:t>Balance Sheet ($millions) and Cost of Capital without the RFX Project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WACC Valuation Example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Avco intends to maintain a similar (net) debt-equity ratio for the foreseeable future, including any financing related to the RFX project. Thus, Avco’s WACC is</a:t>
            </a:r>
          </a:p>
        </p:txBody>
      </p:sp>
      <p:graphicFrame>
        <p:nvGraphicFramePr>
          <p:cNvPr id="24580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733425" y="3886200"/>
          <a:ext cx="7751763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4" imgW="4457700" imgH="584200" progId="Equation.3">
                  <p:embed/>
                </p:oleObj>
              </mc:Choice>
              <mc:Fallback>
                <p:oleObj name="Equation" r:id="rId4" imgW="4457700" imgH="584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886200"/>
                        <a:ext cx="7751763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WACC Valuation Example (cont.)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value of the project, including the tax shield from debt, is calculated as the present value of its future free cash flows.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457200" y="3657600"/>
          <a:ext cx="80772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4" imgW="4140200" imgH="393700" progId="Equation.DSMT4">
                  <p:embed/>
                </p:oleObj>
              </mc:Choice>
              <mc:Fallback>
                <p:oleObj name="Equation" r:id="rId4" imgW="4140200" imgH="3937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657600"/>
                        <a:ext cx="80772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Continuation Value or Terminal Value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 smtClean="0"/>
              <a:t>We have forecast the cash flows out to year 4.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 smtClean="0"/>
              <a:t>However, for most projects and in most valuations the cash flows continue into the future.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 smtClean="0"/>
              <a:t>We need to estimate the value of all of the cash flows to be received after year 4.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 smtClean="0"/>
              <a:t>We could continue to forecast pro-forma statements, but this would be difficult.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 smtClean="0"/>
              <a:t>Instead, we forecast cash flows </a:t>
            </a:r>
            <a:r>
              <a:rPr lang="en-US" sz="2400" u="sng" dirty="0" smtClean="0"/>
              <a:t>explicitly</a:t>
            </a:r>
            <a:r>
              <a:rPr lang="en-US" sz="2400" dirty="0" smtClean="0"/>
              <a:t> up to the point we believe the business will reach a steady state of growth and then summarize the remaining cash flows in what is called the continuation (or terminal) value.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Discounted Cash Flow Approach </a:t>
            </a:r>
            <a:br>
              <a:rPr lang="en-US" smtClean="0"/>
            </a:br>
            <a:r>
              <a:rPr lang="en-US" smtClean="0"/>
              <a:t>to Continuation Value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continuation value in year T, using the WACC valuation method, is calculated as:</a:t>
            </a:r>
          </a:p>
          <a:p>
            <a:pPr eaLnBrk="1" hangingPunct="1">
              <a:spcBef>
                <a:spcPct val="300000"/>
              </a:spcBef>
              <a:buFont typeface="Wingdings" pitchFamily="2" charset="2"/>
              <a:buChar char="§"/>
            </a:pPr>
            <a:r>
              <a:rPr lang="en-US" smtClean="0"/>
              <a:t>Free cash flow in year </a:t>
            </a:r>
            <a:r>
              <a:rPr lang="en-US" i="1" smtClean="0"/>
              <a:t>T + </a:t>
            </a:r>
            <a:r>
              <a:rPr lang="en-US" smtClean="0"/>
              <a:t>1 is computed as: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838200" y="2971800"/>
          <a:ext cx="7169150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4" imgW="3035300" imgH="431800" progId="Equation.DSMT4">
                  <p:embed/>
                </p:oleObj>
              </mc:Choice>
              <mc:Fallback>
                <p:oleObj name="Equation" r:id="rId4" imgW="30353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971800"/>
                        <a:ext cx="7169150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381000" y="5105400"/>
          <a:ext cx="8199438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1" name="Equation" r:id="rId6" imgW="4051300" imgH="457200" progId="Equation.DSMT4">
                  <p:embed/>
                </p:oleObj>
              </mc:Choice>
              <mc:Fallback>
                <p:oleObj name="Equation" r:id="rId6" imgW="4051300" imgH="45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05400"/>
                        <a:ext cx="8199438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Discounted Cash Flow Approach </a:t>
            </a:r>
            <a:br>
              <a:rPr lang="en-US" smtClean="0"/>
            </a:br>
            <a:r>
              <a:rPr lang="en-US" smtClean="0"/>
              <a:t>to Continuation Value (cont'd)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If the firm’s sales are expected to grow at a nominal rate </a:t>
            </a:r>
            <a:r>
              <a:rPr lang="en-US" i="1" dirty="0" smtClean="0"/>
              <a:t>g </a:t>
            </a:r>
            <a:r>
              <a:rPr lang="en-US" dirty="0" smtClean="0"/>
              <a:t>and the firm’s operating expenses remain a fixed percentage of sales, then its unlevered net income will also grow at rate </a:t>
            </a:r>
            <a:r>
              <a:rPr lang="en-US" i="1" dirty="0" smtClean="0"/>
              <a:t>g</a:t>
            </a:r>
            <a:r>
              <a:rPr lang="en-US" dirty="0" smtClean="0"/>
              <a:t>. </a:t>
            </a:r>
          </a:p>
          <a:p>
            <a:pPr lvl="1" eaLnBrk="1" fontAlgn="auto" hangingPunct="1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Similarly, the firm’s receivables, payables, and other elements of net working capital will grow at rate </a:t>
            </a:r>
            <a:r>
              <a:rPr lang="en-US" i="1" dirty="0" smtClean="0"/>
              <a:t>g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simplest assumption is that free cash flow grows at rate g:</a:t>
            </a:r>
          </a:p>
        </p:txBody>
      </p:sp>
      <p:graphicFrame>
        <p:nvGraphicFramePr>
          <p:cNvPr id="28676" name="Object 6"/>
          <p:cNvGraphicFramePr>
            <a:graphicFrameLocks noChangeAspect="1"/>
          </p:cNvGraphicFramePr>
          <p:nvPr/>
        </p:nvGraphicFramePr>
        <p:xfrm>
          <a:off x="3048000" y="6019800"/>
          <a:ext cx="2895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5" name="Equation" r:id="rId4" imgW="2705100" imgH="368300" progId="Equation.3">
                  <p:embed/>
                </p:oleObj>
              </mc:Choice>
              <mc:Fallback>
                <p:oleObj name="Equation" r:id="rId4" imgW="27051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6019800"/>
                        <a:ext cx="28956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82000" cy="5603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AVCO’s continuation value (DCF approach)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8458200" cy="5562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Assume that you believe the business can grow at 2% per year indefinitely after year 4.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The average growth rate in </a:t>
            </a:r>
            <a:r>
              <a:rPr lang="en-US" sz="2400" dirty="0" smtClean="0"/>
              <a:t>GDP </a:t>
            </a:r>
            <a:r>
              <a:rPr lang="en-US" sz="2400" dirty="0" smtClean="0"/>
              <a:t>is a good starting point.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The free cash flow in </a:t>
            </a:r>
            <a:r>
              <a:rPr lang="en-US" sz="2400" u="sng" dirty="0" smtClean="0"/>
              <a:t>year 5</a:t>
            </a:r>
            <a:r>
              <a:rPr lang="en-US" sz="2400" dirty="0" smtClean="0"/>
              <a:t> is: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400" dirty="0" smtClean="0"/>
              <a:t>FCF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*(1+g) = $18*(</a:t>
            </a:r>
            <a:r>
              <a:rPr lang="en-US" sz="2400" dirty="0" smtClean="0"/>
              <a:t>1.02) </a:t>
            </a:r>
            <a:r>
              <a:rPr lang="en-US" sz="2400" dirty="0" smtClean="0"/>
              <a:t>= $</a:t>
            </a:r>
            <a:r>
              <a:rPr lang="en-US" sz="2400" dirty="0" smtClean="0"/>
              <a:t>18.36 </a:t>
            </a:r>
            <a:r>
              <a:rPr lang="en-US" sz="2400" dirty="0" smtClean="0"/>
              <a:t>million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Continuation value in year 4 is: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TV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= </a:t>
            </a:r>
            <a:r>
              <a:rPr lang="en-US" sz="2400" dirty="0" smtClean="0"/>
              <a:t>18.36/(</a:t>
            </a:r>
            <a:r>
              <a:rPr lang="en-US" sz="2400" dirty="0" smtClean="0"/>
              <a:t>0.068-0.02) = $</a:t>
            </a:r>
            <a:r>
              <a:rPr lang="en-US" sz="2400" dirty="0" smtClean="0"/>
              <a:t>382.5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Continuation value in year 0 is: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TV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r>
              <a:rPr lang="en-US" sz="2400" dirty="0" smtClean="0"/>
              <a:t>382.5</a:t>
            </a:r>
            <a:r>
              <a:rPr lang="en-US" sz="2400" dirty="0" smtClean="0"/>
              <a:t>/(1+0.068)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 = </a:t>
            </a:r>
            <a:r>
              <a:rPr lang="en-US" sz="2400" dirty="0" smtClean="0"/>
              <a:t>$294</a:t>
            </a:r>
            <a:endParaRPr lang="en-US" sz="24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Add to PV of other cash flows.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400" dirty="0" smtClean="0"/>
              <a:t>Enterprise </a:t>
            </a:r>
            <a:r>
              <a:rPr lang="en-US" sz="2400" dirty="0" smtClean="0"/>
              <a:t>Value (without initial investment of $28) </a:t>
            </a:r>
            <a:r>
              <a:rPr lang="en-US" sz="2400" dirty="0" smtClean="0"/>
              <a:t>= $61.25 + </a:t>
            </a:r>
            <a:r>
              <a:rPr lang="en-US" sz="2400" dirty="0" smtClean="0"/>
              <a:t>$294 </a:t>
            </a:r>
            <a:r>
              <a:rPr lang="en-US" sz="2400" dirty="0" smtClean="0"/>
              <a:t>= </a:t>
            </a:r>
            <a:r>
              <a:rPr lang="en-US" sz="2400" dirty="0" smtClean="0"/>
              <a:t>$355.25M </a:t>
            </a:r>
            <a:endParaRPr lang="en-US" sz="24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Continuation Value or Terminal Value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r>
              <a:rPr lang="en-US" sz="2400" dirty="0" smtClean="0"/>
              <a:t>The Multiples Approach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/>
              <a:t>Practitioners often estimate a firm’s continuation value (also called the terminal value) at the end of the forecast horizon using a valuation multiple, with the EBITDA multiple being the multiple most often used </a:t>
            </a:r>
            <a:br>
              <a:rPr lang="en-US" sz="2000" dirty="0" smtClean="0"/>
            </a:br>
            <a:r>
              <a:rPr lang="en-US" sz="2000" dirty="0" smtClean="0"/>
              <a:t>in practice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 smtClean="0"/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For AVCO, EBITDA in year 4 is $26 million.</a:t>
            </a:r>
          </a:p>
          <a:p>
            <a:pPr lvl="1" eaLnBrk="1" hangingPunct="1">
              <a:lnSpc>
                <a:spcPct val="12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Suppose comparable firms have enterprise value to EBITDA multiples of </a:t>
            </a:r>
            <a:r>
              <a:rPr lang="en-US" sz="2400" dirty="0" smtClean="0"/>
              <a:t>12x</a:t>
            </a:r>
            <a:endParaRPr lang="en-US" sz="2400" dirty="0" smtClean="0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09600" y="3657600"/>
          <a:ext cx="78089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4" imgW="4381500" imgH="431800" progId="Equation.DSMT4">
                  <p:embed/>
                </p:oleObj>
              </mc:Choice>
              <mc:Fallback>
                <p:oleObj name="Equation" r:id="rId4" imgW="4381500" imgH="431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57600"/>
                        <a:ext cx="780891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Continuation Value or Terminal Value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Therefore, the continuation value for AVCO at year 4 is </a:t>
            </a:r>
            <a:r>
              <a:rPr lang="en-US" dirty="0" smtClean="0"/>
              <a:t>12x26 </a:t>
            </a:r>
            <a:r>
              <a:rPr lang="en-US" dirty="0" smtClean="0"/>
              <a:t>= </a:t>
            </a:r>
            <a:r>
              <a:rPr lang="en-US" dirty="0" smtClean="0"/>
              <a:t>$312 </a:t>
            </a:r>
            <a:r>
              <a:rPr lang="en-US" dirty="0" smtClean="0"/>
              <a:t>million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Need to discount this back to year zero to get the present value of the continuation value and add it to the present value of the other cash flows.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PV(continuation value) = </a:t>
            </a:r>
            <a:r>
              <a:rPr lang="en-US" dirty="0" smtClean="0"/>
              <a:t>312</a:t>
            </a:r>
            <a:r>
              <a:rPr lang="en-US" dirty="0" smtClean="0"/>
              <a:t>/(</a:t>
            </a:r>
            <a:r>
              <a:rPr lang="en-US" dirty="0" smtClean="0"/>
              <a:t>1.068)</a:t>
            </a:r>
            <a:r>
              <a:rPr lang="en-US" baseline="30000" dirty="0" smtClean="0"/>
              <a:t>4</a:t>
            </a:r>
            <a:r>
              <a:rPr lang="en-US" dirty="0" smtClean="0"/>
              <a:t> = </a:t>
            </a:r>
            <a:r>
              <a:rPr lang="en-US" dirty="0" smtClean="0"/>
              <a:t>$239.81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Plus the value of cash flows years 1-4 =   </a:t>
            </a:r>
            <a:r>
              <a:rPr lang="en-US" u="sng" dirty="0" smtClean="0"/>
              <a:t>$  61.25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Enterprise (Firm) Value = 			   </a:t>
            </a:r>
            <a:r>
              <a:rPr lang="en-US" dirty="0" smtClean="0"/>
              <a:t>$301.6</a:t>
            </a:r>
            <a:endParaRPr lang="en-US" dirty="0" smtClean="0"/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Basic Outline of a Business Analysis and Valuation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620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/>
              <a:t>Define the problem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/>
              <a:t>General economic conditions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/>
              <a:t>Industry analysis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/>
              <a:t>Company’s position within the industry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§"/>
            </a:pPr>
            <a:r>
              <a:rPr lang="en-US" sz="2400" smtClean="0"/>
              <a:t>Company financial analysis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/>
              <a:t>Historical</a:t>
            </a:r>
          </a:p>
          <a:p>
            <a:pPr lvl="1" eaLnBrk="1" hangingPunct="1">
              <a:lnSpc>
                <a:spcPct val="90000"/>
              </a:lnSpc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 smtClean="0"/>
              <a:t>Forecast</a:t>
            </a:r>
          </a:p>
          <a:p>
            <a:pPr eaLnBrk="1" hangingPunct="1">
              <a:lnSpc>
                <a:spcPct val="90000"/>
              </a:lnSpc>
              <a:spcAft>
                <a:spcPct val="50000"/>
              </a:spcAft>
              <a:buFont typeface="Wingdings" pitchFamily="2" charset="2"/>
              <a:buChar char="§"/>
            </a:pPr>
            <a:r>
              <a:rPr lang="en-US" sz="2400" smtClean="0"/>
              <a:t>Preliminary valuation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Char char="§"/>
            </a:pPr>
            <a:r>
              <a:rPr lang="en-US" sz="2400" smtClean="0"/>
              <a:t>Premiums/discounts</a:t>
            </a: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Adjusted Present Value Method:</a:t>
            </a:r>
            <a:br>
              <a:rPr lang="en-US" dirty="0" smtClean="0"/>
            </a:br>
            <a:r>
              <a:rPr lang="en-US" dirty="0" smtClean="0"/>
              <a:t>Another Valuation Method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Adjusted Present Value (APV)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smtClean="0"/>
              <a:t>A valuation method to determine the levered value </a:t>
            </a:r>
            <a:br>
              <a:rPr lang="en-US" sz="2400" smtClean="0"/>
            </a:br>
            <a:r>
              <a:rPr lang="en-US" sz="2400" smtClean="0"/>
              <a:t>of an investment by first calculating its unlevered </a:t>
            </a:r>
            <a:br>
              <a:rPr lang="en-US" sz="2400" smtClean="0"/>
            </a:br>
            <a:r>
              <a:rPr lang="en-US" sz="2400" smtClean="0"/>
              <a:t>value and then adding the value of the interest tax shield and deducting any costs that arise from other market imperfections.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smtClean="0"/>
              <a:t>APV is useful for understanding where the value of the investment is coming from.</a:t>
            </a:r>
          </a:p>
        </p:txBody>
      </p:sp>
      <p:graphicFrame>
        <p:nvGraphicFramePr>
          <p:cNvPr id="32772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5486400"/>
          <a:ext cx="80772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1" name="Equation" r:id="rId4" imgW="9169400" imgH="457200" progId="Equation.3">
                  <p:embed/>
                </p:oleObj>
              </mc:Choice>
              <mc:Fallback>
                <p:oleObj name="Equation" r:id="rId4" imgW="9169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486400"/>
                        <a:ext cx="80772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Unlevered Value of the Project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first step in the APV method is to calculate the value of the free cash flows using the project’s cost of capital if it were financed </a:t>
            </a:r>
            <a:r>
              <a:rPr lang="en-US" u="sng" smtClean="0"/>
              <a:t>without</a:t>
            </a:r>
            <a:r>
              <a:rPr lang="en-US" smtClean="0"/>
              <a:t> leverage.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305800" cy="1139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Unlevered Value </a:t>
            </a:r>
            <a:br>
              <a:rPr lang="en-US" smtClean="0"/>
            </a:br>
            <a:r>
              <a:rPr lang="en-US" smtClean="0"/>
              <a:t>of the Project (cont'd)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Unlevered Cost of Capital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cost of capital of a firm, were it unlevered: </a:t>
            </a:r>
            <a:br>
              <a:rPr lang="en-US" dirty="0" smtClean="0"/>
            </a:br>
            <a:r>
              <a:rPr lang="en-US" dirty="0" smtClean="0"/>
              <a:t>for a firm that maintains a target leverage ratio, it </a:t>
            </a:r>
            <a:br>
              <a:rPr lang="en-US" dirty="0" smtClean="0"/>
            </a:br>
            <a:r>
              <a:rPr lang="en-US" dirty="0" smtClean="0"/>
              <a:t>can be estimated as the weighted average cost of capital computed without taking into account taxes </a:t>
            </a:r>
            <a:br>
              <a:rPr lang="en-US" dirty="0" smtClean="0"/>
            </a:br>
            <a:r>
              <a:rPr lang="en-US" dirty="0" smtClean="0"/>
              <a:t>(pre-tax WACC).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 smtClean="0"/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Can also compute this as the cost of equity capital based on the </a:t>
            </a:r>
            <a:r>
              <a:rPr lang="en-US" u="sng" dirty="0" smtClean="0"/>
              <a:t>unlevered</a:t>
            </a:r>
            <a:r>
              <a:rPr lang="en-US" dirty="0" smtClean="0"/>
              <a:t> beta of the firm.</a:t>
            </a:r>
          </a:p>
        </p:txBody>
      </p:sp>
      <p:graphicFrame>
        <p:nvGraphicFramePr>
          <p:cNvPr id="34820" name="Object 4"/>
          <p:cNvGraphicFramePr>
            <a:graphicFrameLocks/>
          </p:cNvGraphicFramePr>
          <p:nvPr/>
        </p:nvGraphicFramePr>
        <p:xfrm>
          <a:off x="1885950" y="4191000"/>
          <a:ext cx="51419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9" name="Equation" r:id="rId4" imgW="2679700" imgH="393700" progId="Equation.3">
                  <p:embed/>
                </p:oleObj>
              </mc:Choice>
              <mc:Fallback>
                <p:oleObj name="Equation" r:id="rId4" imgW="2679700" imgH="3937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4191000"/>
                        <a:ext cx="51419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 Unlevered Value </a:t>
            </a:r>
            <a:br>
              <a:rPr lang="en-US" smtClean="0"/>
            </a:br>
            <a:r>
              <a:rPr lang="en-US" smtClean="0"/>
              <a:t>of the Project (cont'd)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For Avco, its unlevered cost of capital is calculated as: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smtClean="0"/>
              <a:t>R</a:t>
            </a:r>
            <a:r>
              <a:rPr lang="en-US" baseline="-25000" smtClean="0"/>
              <a:t>A</a:t>
            </a:r>
            <a:r>
              <a:rPr lang="en-US" smtClean="0"/>
              <a:t> = 0.50 × 10% + 0.50 × 6% = 8%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project’s value </a:t>
            </a:r>
            <a:r>
              <a:rPr lang="en-US" u="sng" smtClean="0"/>
              <a:t>without</a:t>
            </a:r>
            <a:r>
              <a:rPr lang="en-US" smtClean="0"/>
              <a:t> leverage is </a:t>
            </a:r>
            <a:br>
              <a:rPr lang="en-US" smtClean="0"/>
            </a:br>
            <a:r>
              <a:rPr lang="en-US" smtClean="0"/>
              <a:t>calculated as:</a:t>
            </a:r>
          </a:p>
        </p:txBody>
      </p:sp>
      <p:graphicFrame>
        <p:nvGraphicFramePr>
          <p:cNvPr id="35844" name="Object 5"/>
          <p:cNvGraphicFramePr>
            <a:graphicFrameLocks noChangeAspect="1"/>
          </p:cNvGraphicFramePr>
          <p:nvPr/>
        </p:nvGraphicFramePr>
        <p:xfrm>
          <a:off x="609600" y="5562600"/>
          <a:ext cx="80406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3" name="Equation" r:id="rId4" imgW="3848100" imgH="393700" progId="Equation.DSMT4">
                  <p:embed/>
                </p:oleObj>
              </mc:Choice>
              <mc:Fallback>
                <p:oleObj name="Equation" r:id="rId4" imgW="38481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80406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Valuing the Interest Tax Shield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value of $59.62 million is the value of the unlevered project and does not include the value of the tax shield provided by the interest payments on debt.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interest tax shield is equal to the interest paid multiplied by the corporate tax rate.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APV with known debt schedule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429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Suppose that instead of maintaining a constant leverage ratio, AVCO will initially borrow 20 million and will pay off 5 million per year for each of the next four years.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Cost of unlevered equity is 8%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Cost of debt is 6%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The tax shields are: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4572000"/>
          <a:ext cx="7543800" cy="1982791"/>
        </p:xfrm>
        <a:graphic>
          <a:graphicData uri="http://schemas.openxmlformats.org/drawingml/2006/table">
            <a:tbl>
              <a:tblPr/>
              <a:tblGrid>
                <a:gridCol w="1885950"/>
                <a:gridCol w="1238250"/>
                <a:gridCol w="883920"/>
                <a:gridCol w="883920"/>
                <a:gridCol w="883920"/>
                <a:gridCol w="883920"/>
                <a:gridCol w="883920"/>
              </a:tblGrid>
              <a:tr h="340917">
                <a:tc gridSpan="2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Interest Tax Shield $millions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Fixed Debt Schedule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17">
                <a:tc gridSpan="2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Debt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Level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91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Interest Paid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1.20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0.90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0.60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12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Interest Tax Shield (T=40%)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40%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0.48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0.36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0.24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0.12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Unlevered Value of the Project (cont'd)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Bef>
                <a:spcPct val="28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Recall, the project’s value without leverage is </a:t>
            </a:r>
            <a:br>
              <a:rPr lang="en-US" dirty="0" smtClean="0"/>
            </a:br>
            <a:r>
              <a:rPr lang="en-US" dirty="0" smtClean="0"/>
              <a:t>calculated as:</a:t>
            </a:r>
          </a:p>
          <a:p>
            <a:pPr eaLnBrk="1" fontAlgn="auto" hangingPunct="1">
              <a:spcBef>
                <a:spcPct val="28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value of the tax shields with the fixed debt schedule is:</a:t>
            </a:r>
          </a:p>
          <a:p>
            <a:pPr eaLnBrk="1" fontAlgn="auto" hangingPunct="1">
              <a:spcBef>
                <a:spcPct val="28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Project value = $59.62 + $1.03 = $60.63 million</a:t>
            </a:r>
          </a:p>
        </p:txBody>
      </p:sp>
      <p:graphicFrame>
        <p:nvGraphicFramePr>
          <p:cNvPr id="38916" name="Object 5"/>
          <p:cNvGraphicFramePr>
            <a:graphicFrameLocks noChangeAspect="1"/>
          </p:cNvGraphicFramePr>
          <p:nvPr/>
        </p:nvGraphicFramePr>
        <p:xfrm>
          <a:off x="609600" y="2362200"/>
          <a:ext cx="80406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4" name="Equation" r:id="rId4" imgW="3848100" imgH="393700" progId="Equation.DSMT4">
                  <p:embed/>
                </p:oleObj>
              </mc:Choice>
              <mc:Fallback>
                <p:oleObj name="Equation" r:id="rId4" imgW="3848100" imgH="3937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362200"/>
                        <a:ext cx="8040688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7" name="Object 4"/>
          <p:cNvGraphicFramePr>
            <a:graphicFrameLocks noChangeAspect="1"/>
          </p:cNvGraphicFramePr>
          <p:nvPr/>
        </p:nvGraphicFramePr>
        <p:xfrm>
          <a:off x="469900" y="4343400"/>
          <a:ext cx="850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5" name="Equation" r:id="rId6" imgW="4254500" imgH="419100" progId="Equation.3">
                  <p:embed/>
                </p:oleObj>
              </mc:Choice>
              <mc:Fallback>
                <p:oleObj name="Equation" r:id="rId6" imgW="42545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343400"/>
                        <a:ext cx="8509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Summary of the APV Method (cont'd)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0641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APV method has some advantages.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It can be easier to apply than the WACC method when the firm does not maintain a constant debt-equity ratio.</a:t>
            </a:r>
          </a:p>
          <a:p>
            <a:pPr lvl="1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The APV approach also explicitly values market imperfections and therefore allows managers to measure their contribution to value.</a:t>
            </a:r>
          </a:p>
          <a:p>
            <a:pPr lvl="2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In the example, the interest tax shield increase the value of the project by $1.03 Million over and above the value of the project value without leverage.</a:t>
            </a:r>
          </a:p>
          <a:p>
            <a:pPr lvl="2" eaLnBrk="1" fontAlgn="auto" hangingPunct="1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 smtClean="0"/>
              <a:t>Note that we have not directly valued any costs (e.g., financial distress costs) associated with the debt level chosen by </a:t>
            </a:r>
            <a:r>
              <a:rPr lang="en-US" dirty="0" err="1" smtClean="0"/>
              <a:t>Avco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Summary of the APV Method (cont'd)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229600" cy="5064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If you assume that the firm maintaines a constant leverage ratio, the risk of the tax shields is the same as the risk of unlevered equity.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We valued the firm in two steps.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Value the unlevered firm.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Value the tax shields.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n-US" smtClean="0"/>
              <a:t>We used the same discount rate for both because both had the same risk.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Continuation Value (cont'd)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 Multiples Approach to Continuation (Terminal) Value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One difficulty with relying on comparables when forecasting a continuation value is that </a:t>
            </a:r>
            <a:r>
              <a:rPr lang="en-US" i="1" smtClean="0"/>
              <a:t>future</a:t>
            </a:r>
            <a:r>
              <a:rPr lang="en-US" smtClean="0"/>
              <a:t> multiples of the firm are being compared with </a:t>
            </a:r>
            <a:r>
              <a:rPr lang="en-US" i="1" smtClean="0"/>
              <a:t>current</a:t>
            </a:r>
            <a:r>
              <a:rPr lang="en-US" smtClean="0"/>
              <a:t> multiples of its competitors.</a:t>
            </a:r>
          </a:p>
          <a:p>
            <a:pPr lvl="1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This is especially problematic if the industry is presently in a phase of either rapid growth or decline.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254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Valuation Premises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382000" cy="4038600"/>
          </a:xfrm>
        </p:spPr>
        <p:txBody>
          <a:bodyPr/>
          <a:lstStyle/>
          <a:p>
            <a:pPr eaLnBrk="1" hangingPunct="1">
              <a:spcAft>
                <a:spcPct val="100000"/>
              </a:spcAft>
              <a:buFont typeface="Wingdings" pitchFamily="2" charset="2"/>
              <a:buChar char="§"/>
            </a:pPr>
            <a:r>
              <a:rPr lang="en-US" smtClean="0"/>
              <a:t>The value of a business is equal to the present value of the future benefits of ownership.</a:t>
            </a:r>
          </a:p>
          <a:p>
            <a:pPr eaLnBrk="1" hangingPunct="1">
              <a:spcAft>
                <a:spcPct val="100000"/>
              </a:spcAft>
              <a:buFont typeface="Wingdings" pitchFamily="2" charset="2"/>
              <a:buChar char="§"/>
            </a:pPr>
            <a:r>
              <a:rPr lang="en-US" smtClean="0"/>
              <a:t>Value is not always a single number.</a:t>
            </a:r>
          </a:p>
          <a:p>
            <a:pPr eaLnBrk="1" hangingPunct="1">
              <a:spcAft>
                <a:spcPct val="100000"/>
              </a:spcAft>
              <a:buFont typeface="Wingdings" pitchFamily="2" charset="2"/>
              <a:buChar char="§"/>
            </a:pPr>
            <a:r>
              <a:rPr lang="en-US" smtClean="0"/>
              <a:t>Value is specific to a point in time.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ChangeArrowheads="1"/>
          </p:cNvSpPr>
          <p:nvPr/>
        </p:nvSpPr>
        <p:spPr bwMode="auto">
          <a:xfrm>
            <a:off x="838200" y="1143000"/>
            <a:ext cx="7696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spcAft>
                <a:spcPct val="3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Two general approaches</a:t>
            </a:r>
          </a:p>
          <a:p>
            <a:pPr marL="742950" lvl="1" indent="-285750">
              <a:spcBef>
                <a:spcPct val="20000"/>
              </a:spcBef>
              <a:spcAft>
                <a:spcPct val="3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Comparable Multiples Analysis</a:t>
            </a:r>
          </a:p>
          <a:p>
            <a:pPr marL="742950" lvl="1" indent="-28575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/>
              <a:t>Comparable Transactions Analysis</a:t>
            </a:r>
          </a:p>
          <a:p>
            <a:pPr marL="342900" indent="-342900" algn="just">
              <a:lnSpc>
                <a:spcPct val="125000"/>
              </a:lnSpc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Identify publicly-traded companies engaged in similar business activities with risk/return characteristics similar to those at the subject company</a:t>
            </a:r>
          </a:p>
          <a:p>
            <a:pPr marL="342900" indent="-342900">
              <a:spcAft>
                <a:spcPct val="25000"/>
              </a:spcAft>
              <a:buSzPct val="75000"/>
              <a:buFont typeface="Wingdings" pitchFamily="2" charset="2"/>
              <a:buChar char="§"/>
            </a:pPr>
            <a:r>
              <a:rPr lang="en-US" sz="2800"/>
              <a:t>Infer value from the prices of the securities at these publicly-traded firms</a:t>
            </a:r>
          </a:p>
        </p:txBody>
      </p:sp>
      <p:sp>
        <p:nvSpPr>
          <p:cNvPr id="43011" name="Rectangle 1027"/>
          <p:cNvSpPr>
            <a:spLocks noChangeArrowheads="1"/>
          </p:cNvSpPr>
          <p:nvPr/>
        </p:nvSpPr>
        <p:spPr bwMode="auto">
          <a:xfrm>
            <a:off x="0" y="228600"/>
            <a:ext cx="89154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600"/>
              <a:t>Market Approaches: Valuation using Multiples</a:t>
            </a:r>
            <a:endParaRPr lang="en-US" sz="3600" i="1"/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2"/>
          <p:cNvSpPr>
            <a:spLocks noChangeArrowheads="1"/>
          </p:cNvSpPr>
          <p:nvPr/>
        </p:nvSpPr>
        <p:spPr bwMode="auto">
          <a:xfrm>
            <a:off x="685800" y="1066800"/>
            <a:ext cx="8001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Infers value from the prices of publicly-traded securities at comparable firms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The most commonly used multiple is Price-Earnings (P/E)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It is simple by construction and does reflect a market valuation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/>
              <a:t>However it does require us to find comparable firms and assume that the characteristics of the firms are similiar enough to use the ratio</a:t>
            </a:r>
          </a:p>
          <a:p>
            <a:pPr marL="342900" indent="-342900">
              <a:spcBef>
                <a:spcPct val="20000"/>
              </a:spcBef>
              <a:spcAft>
                <a:spcPct val="25000"/>
              </a:spcAft>
              <a:buClr>
                <a:schemeClr val="tx1"/>
              </a:buClr>
              <a:buSzPct val="75000"/>
            </a:pPr>
            <a:endParaRPr lang="en-US" sz="2000"/>
          </a:p>
        </p:txBody>
      </p:sp>
      <p:sp>
        <p:nvSpPr>
          <p:cNvPr id="44035" name="Rectangle 2053"/>
          <p:cNvSpPr>
            <a:spLocks noChangeArrowheads="1"/>
          </p:cNvSpPr>
          <p:nvPr/>
        </p:nvSpPr>
        <p:spPr bwMode="auto">
          <a:xfrm>
            <a:off x="609600" y="2286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sz="3600">
                <a:solidFill>
                  <a:schemeClr val="tx2"/>
                </a:solidFill>
              </a:rPr>
              <a:t>Comparable Multiples Analysis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533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smtClean="0"/>
              <a:t>Multiples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56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Part of the problem with P/E ratios is that earnings reflect accounting performance</a:t>
            </a:r>
          </a:p>
          <a:p>
            <a:pPr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There are numerous issues with earnings measurement and different accounting conventions and choices can create comparison problems</a:t>
            </a:r>
          </a:p>
          <a:p>
            <a:pPr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Ratios that avoid some of these issues include</a:t>
            </a:r>
          </a:p>
          <a:p>
            <a:pPr lvl="1"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P/EBITA, P/Sales, Price/Cash Flow</a:t>
            </a:r>
          </a:p>
          <a:p>
            <a:pPr lvl="1"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Market/Book</a:t>
            </a:r>
          </a:p>
          <a:p>
            <a:pPr lvl="1" eaLnBrk="1" fontAlgn="auto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EV/Sales,  EV/FCF [EV (Enterprise Value) = MV Debt + MV Equity – Cash]</a:t>
            </a:r>
          </a:p>
          <a:p>
            <a:pPr eaLnBrk="1" fontAlgn="auto" hangingPunct="1">
              <a:spcAft>
                <a:spcPct val="50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Multiples analysis also requires extensive analysis of</a:t>
            </a:r>
          </a:p>
          <a:p>
            <a:pPr lvl="1"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Products,	Markets,  Sales growth, Profit margins</a:t>
            </a:r>
          </a:p>
          <a:p>
            <a:pPr lvl="1"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1800" dirty="0" smtClean="0"/>
              <a:t>Geographic scope of operations, Financial structure, Financial and Operating Trends, Quality of Management </a:t>
            </a:r>
          </a:p>
          <a:p>
            <a:pPr marL="285750" indent="-285750" eaLnBrk="1" fontAlgn="auto" hangingPunct="1">
              <a:spcAft>
                <a:spcPct val="25000"/>
              </a:spcAft>
              <a:buClr>
                <a:schemeClr val="tx1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We do not assume a specific model but conjecture the ratios reflect a market view of the growth and value of the firm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57200" y="1371600"/>
            <a:ext cx="83820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latin typeface="Calibri" pitchFamily="34" charset="0"/>
              </a:rPr>
              <a:t>Use contemporaneous data</a:t>
            </a:r>
          </a:p>
          <a:p>
            <a:pPr marL="342900" indent="-34290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latin typeface="Calibri" pitchFamily="34" charset="0"/>
              </a:rPr>
              <a:t>Adjust the comparable company data for depreciation methods, off-balance sheet transactions, extraordinary income or expense items, non-operating assets etc.</a:t>
            </a:r>
          </a:p>
          <a:p>
            <a:pPr marL="342900" indent="-342900">
              <a:spcBef>
                <a:spcPct val="20000"/>
              </a:spcBef>
              <a:spcAft>
                <a:spcPct val="100000"/>
              </a:spcAft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n-US" sz="2800">
                <a:latin typeface="Calibri" pitchFamily="34" charset="0"/>
              </a:rPr>
              <a:t>Achieve consistency between numerator and denominator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457200" y="30480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>
                <a:latin typeface="Calibri" pitchFamily="34" charset="0"/>
              </a:rPr>
              <a:t>Comparable Multiples Analysis</a:t>
            </a: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Choosing the Level of the Multiplier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4876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Examine historic multiples for the company.  Pay special attention to trends. </a:t>
            </a:r>
          </a:p>
          <a:p>
            <a:pPr eaLnBrk="1" hangingPunct="1"/>
            <a:r>
              <a:rPr lang="en-US" sz="2800" dirty="0" smtClean="0"/>
              <a:t>Examine the multiples and trends for several comparable companies. </a:t>
            </a:r>
          </a:p>
          <a:p>
            <a:pPr eaLnBrk="1" hangingPunct="1"/>
            <a:r>
              <a:rPr lang="en-US" sz="2800" dirty="0" smtClean="0"/>
              <a:t>Determine if the company has historically traded at a premium, at the same level, or a discount to its competitors.  If at a premium, can it maintain that premium?  Why?  If a discount, can it move to the industry level?  How? </a:t>
            </a:r>
          </a:p>
          <a:p>
            <a:pPr eaLnBrk="1" hangingPunct="1"/>
            <a:r>
              <a:rPr lang="en-US" sz="2800" dirty="0" smtClean="0"/>
              <a:t>Repeat above relative to the S&amp;P index (easiest if the multiple is a P/E).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458200" cy="4114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We want to value an unlisted company in the automobile manufacturing sector.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Our pro forma estimates suggest earnings next year of $25 million.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dirty="0"/>
              <a:t>Data on four comparables are given on the next slide (the comparables are chosen from the same industry and are about the same size as our company) </a:t>
            </a:r>
            <a:r>
              <a:rPr lang="en-US" dirty="0" smtClean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 Data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05000"/>
            <a:ext cx="6145213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en-US" sz="2800" smtClean="0"/>
              <a:t>Comparable               P/E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Arvin Industries       12.75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Detroit Diesel          15.72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Donnely                   16.86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Excel                        10.76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Lear Corp.                6.16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 Average                    14.45 </a:t>
            </a:r>
          </a:p>
          <a:p>
            <a:pPr eaLnBrk="1" hangingPunct="1"/>
            <a:endParaRPr lang="en-US" smtClean="0"/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752600" y="25146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905000" y="5105400"/>
            <a:ext cx="426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P/E Example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574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We believe our company has better growth prospects than the typical firm in the industry.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Therefore we assign it a P/E multiple of 17 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Using this gives the following valuation: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     Value = $25m x 17 = $425m</a:t>
            </a:r>
          </a:p>
        </p:txBody>
      </p:sp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Target And Wal-Mart</a:t>
            </a:r>
          </a:p>
        </p:txBody>
      </p:sp>
      <p:sp>
        <p:nvSpPr>
          <p:cNvPr id="51203" name="TextBox 5"/>
          <p:cNvSpPr txBox="1">
            <a:spLocks noChangeArrowheads="1"/>
          </p:cNvSpPr>
          <p:nvPr/>
        </p:nvSpPr>
        <p:spPr bwMode="auto">
          <a:xfrm>
            <a:off x="304800" y="1371600"/>
            <a:ext cx="873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Arial" charset="0"/>
              </a:rPr>
              <a:t>Computing Profitability and Valuation Ratios for Wal-Mart and Target</a:t>
            </a:r>
          </a:p>
        </p:txBody>
      </p:sp>
      <p:sp>
        <p:nvSpPr>
          <p:cNvPr id="51204" name="TextBox 6"/>
          <p:cNvSpPr txBox="1">
            <a:spLocks noChangeArrowheads="1"/>
          </p:cNvSpPr>
          <p:nvPr/>
        </p:nvSpPr>
        <p:spPr bwMode="auto">
          <a:xfrm>
            <a:off x="1752600" y="1905000"/>
            <a:ext cx="5191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Arial" charset="0"/>
              </a:rPr>
              <a:t>Following data from 2004 for both firms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2514600"/>
          <a:ext cx="7772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79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Wal-Mart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Target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Sales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47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Operating Income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3.6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Net</a:t>
                      </a:r>
                      <a:r>
                        <a:rPr lang="en-US" sz="1800" baseline="0" dirty="0" smtClean="0"/>
                        <a:t> Income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1.9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Market</a:t>
                      </a:r>
                      <a:r>
                        <a:rPr lang="en-US" sz="1800" baseline="0" dirty="0" smtClean="0"/>
                        <a:t> Capitalization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228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45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Cash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Debt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14" marB="45714"/>
                </a:tc>
              </a:tr>
            </a:tbl>
          </a:graphicData>
        </a:graphic>
      </p:graphicFrame>
      <p:sp>
        <p:nvSpPr>
          <p:cNvPr id="51239" name="TextBox 8"/>
          <p:cNvSpPr txBox="1">
            <a:spLocks noChangeArrowheads="1"/>
          </p:cNvSpPr>
          <p:nvPr/>
        </p:nvSpPr>
        <p:spPr bwMode="auto">
          <a:xfrm>
            <a:off x="609600" y="5410200"/>
            <a:ext cx="7772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Arial" charset="0"/>
              </a:rPr>
              <a:t>Let’s compare operating margin, net profit margin, P/E ratio and ratio of enterprise value to operating income and sales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 anchor="t"/>
          <a:lstStyle/>
          <a:p>
            <a:pPr eaLnBrk="1" hangingPunct="1"/>
            <a:r>
              <a:rPr lang="en-US" dirty="0" err="1" smtClean="0"/>
              <a:t>Walmart</a:t>
            </a:r>
            <a:r>
              <a:rPr lang="en-US" dirty="0" smtClean="0"/>
              <a:t> and Target</a:t>
            </a:r>
          </a:p>
        </p:txBody>
      </p:sp>
      <p:pic>
        <p:nvPicPr>
          <p:cNvPr id="52227" name="Picture 6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82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2228" name="Text Box 7"/>
          <p:cNvSpPr txBox="1">
            <a:spLocks noChangeArrowheads="1"/>
          </p:cNvSpPr>
          <p:nvPr/>
        </p:nvSpPr>
        <p:spPr bwMode="auto">
          <a:xfrm>
            <a:off x="533400" y="5029200"/>
            <a:ext cx="8077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  <a:cs typeface="Arial" charset="0"/>
              </a:rPr>
              <a:t>Despite the difference in size, Walmart and Target’s P/E ratio, and enterprise value to operating income ratios are very similar. Target profitability was somewhat higher than Walmart’s explaining the difference in enterprise value to sales.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Income Approach:</a:t>
            </a:r>
            <a:br>
              <a:rPr lang="en-US" sz="3600" smtClean="0"/>
            </a:br>
            <a:r>
              <a:rPr lang="en-US" sz="3600" smtClean="0"/>
              <a:t>Estimating the Total Value of the Firm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533400" y="1828800"/>
            <a:ext cx="8001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174625" indent="-174625">
              <a:buSzPct val="75000"/>
              <a:buFont typeface="Monotype Sorts" pitchFamily="2" charset="2"/>
              <a:buChar char=" "/>
            </a:pPr>
            <a:r>
              <a:rPr lang="en-US"/>
              <a:t>The total value of a firm, V</a:t>
            </a:r>
            <a:r>
              <a:rPr lang="en-US" baseline="-25000"/>
              <a:t>F</a:t>
            </a:r>
            <a:r>
              <a:rPr lang="en-US"/>
              <a:t>, equals the present value of the free (net) cash flows, FCF, that the firm is expected to provide investors, discounted by the firm’s weighted average cost of capital, WACC.</a:t>
            </a:r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327025" y="3810000"/>
          <a:ext cx="83613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3644900" imgH="431800" progId="Equation.3">
                  <p:embed/>
                </p:oleObj>
              </mc:Choice>
              <mc:Fallback>
                <p:oleObj name="Equation" r:id="rId4" imgW="36449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810000"/>
                        <a:ext cx="83613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Box 13"/>
          <p:cNvSpPr txBox="1">
            <a:spLocks noChangeArrowheads="1"/>
          </p:cNvSpPr>
          <p:nvPr/>
        </p:nvSpPr>
        <p:spPr bwMode="auto">
          <a:xfrm>
            <a:off x="3200400" y="5257800"/>
            <a:ext cx="2749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/>
              <a:t>What is FCF?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The Total Free Cash Flows are Calculated as Follows</a:t>
            </a:r>
            <a:endParaRPr lang="en-US" smtClean="0"/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295400" y="1752600"/>
            <a:ext cx="6705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   Sales</a:t>
            </a:r>
          </a:p>
          <a:p>
            <a:r>
              <a:rPr lang="en-US"/>
              <a:t>-  Operating Expenses</a:t>
            </a:r>
          </a:p>
          <a:p>
            <a:r>
              <a:rPr lang="en-US"/>
              <a:t>   Earnings Before Interest, Taxes, Dep &amp; Amort (EBITDA)</a:t>
            </a:r>
          </a:p>
          <a:p>
            <a:r>
              <a:rPr lang="en-US"/>
              <a:t>-  Depreciation and Amortization</a:t>
            </a:r>
          </a:p>
          <a:p>
            <a:r>
              <a:rPr lang="en-US"/>
              <a:t>   Operating Profit (EBIT)</a:t>
            </a:r>
          </a:p>
          <a:p>
            <a:r>
              <a:rPr lang="en-US"/>
              <a:t>x (1 - Tax Rate)</a:t>
            </a:r>
          </a:p>
          <a:p>
            <a:r>
              <a:rPr lang="en-US"/>
              <a:t>   Operating Profits After Tax</a:t>
            </a:r>
          </a:p>
          <a:p>
            <a:r>
              <a:rPr lang="en-US"/>
              <a:t>+ Depreciation and Amortization</a:t>
            </a:r>
          </a:p>
          <a:p>
            <a:r>
              <a:rPr lang="en-US"/>
              <a:t>-  Capital Expenditures</a:t>
            </a:r>
          </a:p>
          <a:p>
            <a:r>
              <a:rPr lang="en-US"/>
              <a:t>-  Additions to Working Capital</a:t>
            </a:r>
          </a:p>
          <a:p>
            <a:r>
              <a:rPr lang="en-US"/>
              <a:t>   Free Cash Flows</a:t>
            </a:r>
          </a:p>
        </p:txBody>
      </p:sp>
      <p:sp>
        <p:nvSpPr>
          <p:cNvPr id="8196" name="Line 8"/>
          <p:cNvSpPr>
            <a:spLocks noChangeShapeType="1"/>
          </p:cNvSpPr>
          <p:nvPr/>
        </p:nvSpPr>
        <p:spPr bwMode="auto">
          <a:xfrm>
            <a:off x="1371600" y="2514600"/>
            <a:ext cx="569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9"/>
          <p:cNvSpPr>
            <a:spLocks noChangeShapeType="1"/>
          </p:cNvSpPr>
          <p:nvPr/>
        </p:nvSpPr>
        <p:spPr bwMode="auto">
          <a:xfrm>
            <a:off x="1371600" y="3657600"/>
            <a:ext cx="569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10"/>
          <p:cNvSpPr>
            <a:spLocks noChangeShapeType="1"/>
          </p:cNvSpPr>
          <p:nvPr/>
        </p:nvSpPr>
        <p:spPr bwMode="auto">
          <a:xfrm>
            <a:off x="1371600" y="4343400"/>
            <a:ext cx="569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11"/>
          <p:cNvSpPr>
            <a:spLocks noChangeShapeType="1"/>
          </p:cNvSpPr>
          <p:nvPr/>
        </p:nvSpPr>
        <p:spPr bwMode="auto">
          <a:xfrm>
            <a:off x="1371600" y="5791200"/>
            <a:ext cx="56943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305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smtClean="0"/>
              <a:t>The Total Free Cash Flows are Calculated as Follows</a:t>
            </a:r>
            <a:endParaRPr lang="en-US" smtClean="0"/>
          </a:p>
        </p:txBody>
      </p:sp>
      <p:sp>
        <p:nvSpPr>
          <p:cNvPr id="9219" name="Content Placeholder 7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114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Simplified version: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Free Cash Flow =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EBIT×(1-T)		Net Operating Profit After Tax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+ DA			Depreciation and Amortization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</a:t>
            </a:r>
            <a:r>
              <a:rPr lang="el-GR" smtClean="0"/>
              <a:t>Δ</a:t>
            </a:r>
            <a:r>
              <a:rPr lang="en-US" smtClean="0"/>
              <a:t>NWC		Change in Net Working Capital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- CAPX		Capital Expenditures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Why EBIT×(1-T)?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We want to calculate cash flows generated by the assets independent from the way they are financed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800" smtClean="0"/>
          </a:p>
          <a:p>
            <a:pPr eaLnBrk="1" hangingPunct="1">
              <a:buFont typeface="Wingdings" pitchFamily="2" charset="2"/>
              <a:buChar char="§"/>
            </a:pPr>
            <a:endParaRPr lang="en-US" sz="280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z="2800" smtClean="0"/>
              <a:t>Hence we look at earnings before interest and taxes and apply the tax rate to EBIT, which ignores the tax shield</a:t>
            </a:r>
          </a:p>
          <a:p>
            <a:pPr eaLnBrk="1" hangingPunct="1">
              <a:buFont typeface="Wingdings" pitchFamily="2" charset="2"/>
              <a:buChar char="§"/>
            </a:pPr>
            <a:endParaRPr lang="en-US" sz="2800" smtClean="0"/>
          </a:p>
          <a:p>
            <a:pPr eaLnBrk="1" hangingPunct="1">
              <a:buFont typeface="Wingdings" pitchFamily="2" charset="2"/>
              <a:buChar char="§"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219200" y="4724400"/>
            <a:ext cx="6956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EBIT = Revenues – CGS – Other Costs – Depreciation</a:t>
            </a:r>
          </a:p>
          <a:p>
            <a:pPr eaLnBrk="1" hangingPunct="1"/>
            <a:r>
              <a:rPr lang="en-US"/>
              <a:t>NOPLAT = EBIT×(1 – T)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01000" cy="43434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120000"/>
              </a:lnSpc>
              <a:spcAft>
                <a:spcPct val="650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DCF approach considers the actual benefits that investors care about (e.g., cash-equivalent value)</a:t>
            </a:r>
          </a:p>
          <a:p>
            <a:pPr eaLnBrk="1" fontAlgn="auto" hangingPunct="1">
              <a:lnSpc>
                <a:spcPct val="120000"/>
              </a:lnSpc>
              <a:spcAft>
                <a:spcPct val="1000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implementation of the DCF approach can be represented as follows:</a:t>
            </a:r>
          </a:p>
          <a:p>
            <a:pPr eaLnBrk="1" fontAlgn="auto" hangingPunct="1">
              <a:spcAft>
                <a:spcPct val="1000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		</a:t>
            </a:r>
            <a:r>
              <a:rPr lang="en-US" sz="2400" dirty="0" smtClean="0"/>
              <a:t>       V = PV(FCF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+ PV(TV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+ NOA	</a:t>
            </a:r>
            <a:r>
              <a:rPr lang="en-US" sz="2000" dirty="0" smtClean="0"/>
              <a:t>[1]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	</a:t>
            </a:r>
            <a:r>
              <a:rPr lang="en-US" sz="2400" dirty="0" smtClean="0"/>
              <a:t>V - value of the business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	PV(FCF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- PV of the total FCF through year 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	PV(TV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)  - PV of the terminal value in year T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	NOA - market value of excess or non-operating assets (for us 	this will not be important)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685800" y="152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/>
          <a:p>
            <a:pPr algn="ctr"/>
            <a:r>
              <a:rPr lang="en-US" sz="2800" dirty="0"/>
              <a:t>Income Approaches to Valuation:</a:t>
            </a:r>
            <a:br>
              <a:rPr lang="en-US" sz="2800" dirty="0"/>
            </a:br>
            <a:r>
              <a:rPr lang="en-US" sz="2800" dirty="0"/>
              <a:t>Discounted Cash Flow (DCF) Analysis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</TotalTime>
  <Words>2823</Words>
  <Application>Microsoft Office PowerPoint</Application>
  <PresentationFormat>On-screen Show (4:3)</PresentationFormat>
  <Paragraphs>456</Paragraphs>
  <Slides>49</Slides>
  <Notes>35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1" baseType="lpstr">
      <vt:lpstr>Office Theme</vt:lpstr>
      <vt:lpstr>Equation</vt:lpstr>
      <vt:lpstr>  FIN 40153: Advanced Corporate Finance </vt:lpstr>
      <vt:lpstr>Valuation Methodologies</vt:lpstr>
      <vt:lpstr>Basic Outline of a Business Analysis and Valuation</vt:lpstr>
      <vt:lpstr>Valuation Premises</vt:lpstr>
      <vt:lpstr>Income Approach: Estimating the Total Value of the Firm</vt:lpstr>
      <vt:lpstr>The Total Free Cash Flows are Calculated as Follows</vt:lpstr>
      <vt:lpstr>The Total Free Cash Flows are Calculated as Follows</vt:lpstr>
      <vt:lpstr>Why EBIT×(1-T)?</vt:lpstr>
      <vt:lpstr>PowerPoint Presentation</vt:lpstr>
      <vt:lpstr>Calculating PV(FCFT)</vt:lpstr>
      <vt:lpstr>PowerPoint Presentation</vt:lpstr>
      <vt:lpstr>Determining Capital Expenditures &amp; Depreciation</vt:lpstr>
      <vt:lpstr> Determining Additions to Working Capital</vt:lpstr>
      <vt:lpstr>PowerPoint Presentation</vt:lpstr>
      <vt:lpstr>PowerPoint Presentation</vt:lpstr>
      <vt:lpstr>Valuation Techniques</vt:lpstr>
      <vt:lpstr>Valuation Techniques</vt:lpstr>
      <vt:lpstr>WACC Valuation Example</vt:lpstr>
      <vt:lpstr>WACC Valuation Example (cont.)</vt:lpstr>
      <vt:lpstr>WACC Valuation Example (cont.)</vt:lpstr>
      <vt:lpstr>WACC Valuation Example (cont.)</vt:lpstr>
      <vt:lpstr>WACC Valuation Example (cont.)</vt:lpstr>
      <vt:lpstr>WACC Valuation Example (cont.)</vt:lpstr>
      <vt:lpstr>Continuation Value or Terminal Value</vt:lpstr>
      <vt:lpstr>The Discounted Cash Flow Approach  to Continuation Value</vt:lpstr>
      <vt:lpstr>The Discounted Cash Flow Approach  to Continuation Value (cont'd)</vt:lpstr>
      <vt:lpstr>AVCO’s continuation value (DCF approach)</vt:lpstr>
      <vt:lpstr>Continuation Value or Terminal Value</vt:lpstr>
      <vt:lpstr>Continuation Value or Terminal Value</vt:lpstr>
      <vt:lpstr>The Adjusted Present Value Method: Another Valuation Method</vt:lpstr>
      <vt:lpstr>The Unlevered Value of the Project</vt:lpstr>
      <vt:lpstr>The Unlevered Value  of the Project (cont'd)</vt:lpstr>
      <vt:lpstr>The Unlevered Value  of the Project (cont'd)</vt:lpstr>
      <vt:lpstr>Valuing the Interest Tax Shield</vt:lpstr>
      <vt:lpstr>APV with known debt schedule</vt:lpstr>
      <vt:lpstr>The Unlevered Value of the Project (cont'd)</vt:lpstr>
      <vt:lpstr>Summary of the APV Method (cont'd)</vt:lpstr>
      <vt:lpstr>Summary of the APV Method (cont'd)</vt:lpstr>
      <vt:lpstr>Continuation Value (cont'd)</vt:lpstr>
      <vt:lpstr>PowerPoint Presentation</vt:lpstr>
      <vt:lpstr>PowerPoint Presentation</vt:lpstr>
      <vt:lpstr>Multiples Analysis</vt:lpstr>
      <vt:lpstr>PowerPoint Presentation</vt:lpstr>
      <vt:lpstr>Choosing the Level of the Multiplier</vt:lpstr>
      <vt:lpstr>Example</vt:lpstr>
      <vt:lpstr>Example Data</vt:lpstr>
      <vt:lpstr>P/E Example</vt:lpstr>
      <vt:lpstr>Target And Wal-Mart</vt:lpstr>
      <vt:lpstr>Walmart and Target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Arizona State University MBA Program</dc:title>
  <dc:creator>College of Business</dc:creator>
  <cp:lastModifiedBy>Bizjak, John</cp:lastModifiedBy>
  <cp:revision>255</cp:revision>
  <cp:lastPrinted>2012-09-21T15:48:49Z</cp:lastPrinted>
  <dcterms:created xsi:type="dcterms:W3CDTF">1997-07-01T23:04:06Z</dcterms:created>
  <dcterms:modified xsi:type="dcterms:W3CDTF">2012-11-27T21:25:00Z</dcterms:modified>
</cp:coreProperties>
</file>