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tags/tag2.xml" ContentType="application/vnd.openxmlformats-officedocument.presentationml.tags+xml"/>
  <Override PartName="/ppt/notesSlides/notesSlide24.xml" ContentType="application/vnd.openxmlformats-officedocument.presentationml.notesSlide+xml"/>
  <Override PartName="/ppt/tags/tag3.xml" ContentType="application/vnd.openxmlformats-officedocument.presentationml.tags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48"/>
  </p:notesMasterIdLst>
  <p:handoutMasterIdLst>
    <p:handoutMasterId r:id="rId49"/>
  </p:handoutMasterIdLst>
  <p:sldIdLst>
    <p:sldId id="396" r:id="rId2"/>
    <p:sldId id="397" r:id="rId3"/>
    <p:sldId id="278" r:id="rId4"/>
    <p:sldId id="281" r:id="rId5"/>
    <p:sldId id="317" r:id="rId6"/>
    <p:sldId id="400" r:id="rId7"/>
    <p:sldId id="401" r:id="rId8"/>
    <p:sldId id="402" r:id="rId9"/>
    <p:sldId id="403" r:id="rId10"/>
    <p:sldId id="272" r:id="rId11"/>
    <p:sldId id="385" r:id="rId12"/>
    <p:sldId id="384" r:id="rId13"/>
    <p:sldId id="313" r:id="rId14"/>
    <p:sldId id="404" r:id="rId15"/>
    <p:sldId id="405" r:id="rId16"/>
    <p:sldId id="406" r:id="rId17"/>
    <p:sldId id="407" r:id="rId18"/>
    <p:sldId id="408" r:id="rId19"/>
    <p:sldId id="409" r:id="rId20"/>
    <p:sldId id="410" r:id="rId21"/>
    <p:sldId id="411" r:id="rId22"/>
    <p:sldId id="412" r:id="rId23"/>
    <p:sldId id="413" r:id="rId24"/>
    <p:sldId id="414" r:id="rId25"/>
    <p:sldId id="415" r:id="rId26"/>
    <p:sldId id="416" r:id="rId27"/>
    <p:sldId id="417" r:id="rId28"/>
    <p:sldId id="418" r:id="rId29"/>
    <p:sldId id="419" r:id="rId30"/>
    <p:sldId id="420" r:id="rId31"/>
    <p:sldId id="422" r:id="rId32"/>
    <p:sldId id="423" r:id="rId33"/>
    <p:sldId id="424" r:id="rId34"/>
    <p:sldId id="425" r:id="rId35"/>
    <p:sldId id="388" r:id="rId36"/>
    <p:sldId id="426" r:id="rId37"/>
    <p:sldId id="289" r:id="rId38"/>
    <p:sldId id="375" r:id="rId39"/>
    <p:sldId id="444" r:id="rId40"/>
    <p:sldId id="446" r:id="rId41"/>
    <p:sldId id="448" r:id="rId42"/>
    <p:sldId id="302" r:id="rId43"/>
    <p:sldId id="449" r:id="rId44"/>
    <p:sldId id="450" r:id="rId45"/>
    <p:sldId id="451" r:id="rId46"/>
    <p:sldId id="452" r:id="rId47"/>
  </p:sldIdLst>
  <p:sldSz cx="9144000" cy="6858000" type="screen4x3"/>
  <p:notesSz cx="6858000" cy="91805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939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17" autoAdjust="0"/>
  </p:normalViewPr>
  <p:slideViewPr>
    <p:cSldViewPr snapToGrid="0">
      <p:cViewPr>
        <p:scale>
          <a:sx n="118" d="100"/>
          <a:sy n="118" d="100"/>
        </p:scale>
        <p:origin x="-8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20129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175" y="3175"/>
            <a:ext cx="296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3175"/>
            <a:ext cx="296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6175" y="698500"/>
            <a:ext cx="4567238" cy="3425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60863"/>
            <a:ext cx="5022850" cy="412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175" y="8718550"/>
            <a:ext cx="296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18550"/>
            <a:ext cx="296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EEA9988B-1044-4F93-BF27-12401EEC0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2571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494ADF5-B48D-4BFA-A9BE-410F9322165C}" type="slidenum">
              <a:rPr lang="en-US" sz="1000" smtClean="0"/>
              <a:pPr/>
              <a:t>2</a:t>
            </a:fld>
            <a:endParaRPr lang="en-US" sz="1000" smtClean="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417638" y="901700"/>
            <a:ext cx="4022725" cy="3017838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60863"/>
            <a:ext cx="5029200" cy="413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BDE4BF4-41CB-48D7-BF66-ABCF81D6C483}" type="slidenum">
              <a:rPr lang="en-US" sz="1000" smtClean="0"/>
              <a:pPr/>
              <a:t>24</a:t>
            </a:fld>
            <a:endParaRPr lang="en-US" sz="1000" smtClean="0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60863"/>
            <a:ext cx="5486400" cy="41306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58DAE2B-1AF5-43EB-B736-9D3955BC4152}" type="slidenum">
              <a:rPr lang="en-US" sz="1000" smtClean="0"/>
              <a:pPr/>
              <a:t>25</a:t>
            </a:fld>
            <a:endParaRPr lang="en-US" sz="1000" smtClean="0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60863"/>
            <a:ext cx="5486400" cy="41306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1B7B347-43AB-4263-BE82-FD265947F5F5}" type="slidenum">
              <a:rPr lang="en-US" sz="1000" smtClean="0"/>
              <a:pPr/>
              <a:t>26</a:t>
            </a:fld>
            <a:endParaRPr lang="en-US" sz="1000" smtClean="0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60863"/>
            <a:ext cx="5486400" cy="41306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1B91A41-7AD7-4A01-A465-DF45F14A4EFF}" type="slidenum">
              <a:rPr lang="en-US" sz="1000" smtClean="0"/>
              <a:pPr/>
              <a:t>27</a:t>
            </a:fld>
            <a:endParaRPr lang="en-US" sz="1000" smtClean="0"/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60863"/>
            <a:ext cx="5486400" cy="41306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5BCDFAF-1859-4A6B-A621-A925C83F5E8B}" type="slidenum">
              <a:rPr lang="en-US" sz="1000" smtClean="0"/>
              <a:pPr/>
              <a:t>28</a:t>
            </a:fld>
            <a:endParaRPr lang="en-US" sz="1000" smtClean="0"/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60863"/>
            <a:ext cx="5486400" cy="41306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B9986ED-20CF-4FF5-9EC8-A7658E2C4CC5}" type="slidenum">
              <a:rPr lang="en-US" sz="1000" smtClean="0"/>
              <a:pPr/>
              <a:t>29</a:t>
            </a:fld>
            <a:endParaRPr lang="en-US" sz="1000" smtClean="0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60863"/>
            <a:ext cx="5486400" cy="41306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267EA20-E8AB-45DA-9D71-B5F4FA5944B2}" type="slidenum">
              <a:rPr lang="en-US" sz="1000" smtClean="0"/>
              <a:pPr/>
              <a:t>30</a:t>
            </a:fld>
            <a:endParaRPr lang="en-US" sz="1000" smtClean="0"/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60863"/>
            <a:ext cx="5486400" cy="41306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E942BD8-2165-45F0-8CF8-D5DA33A73E3F}" type="slidenum">
              <a:rPr lang="en-US" sz="1000" smtClean="0"/>
              <a:pPr/>
              <a:t>31</a:t>
            </a:fld>
            <a:endParaRPr lang="en-US" sz="1000" smtClean="0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60863"/>
            <a:ext cx="5486400" cy="41306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813F6A9-25F2-495F-999A-C7C246F69C26}" type="slidenum">
              <a:rPr lang="en-US" sz="1000" smtClean="0"/>
              <a:pPr/>
              <a:t>32</a:t>
            </a:fld>
            <a:endParaRPr lang="en-US" sz="1000" smtClean="0"/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60863"/>
            <a:ext cx="5486400" cy="41306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47A9FD0-21C4-4C5A-AC0B-4E62CD91380B}" type="slidenum">
              <a:rPr lang="en-US" sz="1000" smtClean="0"/>
              <a:pPr/>
              <a:t>33</a:t>
            </a:fld>
            <a:endParaRPr lang="en-US" sz="1000" smtClean="0"/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8612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60863"/>
            <a:ext cx="5486400" cy="41306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44E9199-EF67-4F51-97AA-4A129FC10267}" type="slidenum">
              <a:rPr lang="en-US" sz="1000" smtClean="0"/>
              <a:pPr/>
              <a:t>3</a:t>
            </a:fld>
            <a:endParaRPr lang="en-US" sz="1000" smtClean="0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98500"/>
            <a:ext cx="4568825" cy="3425825"/>
          </a:xfrm>
          <a:ln cap="flat"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z="240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4C6A12E-E8F6-47F1-B5DD-14AF20603B79}" type="slidenum">
              <a:rPr lang="en-US" sz="1000" smtClean="0"/>
              <a:pPr/>
              <a:t>34</a:t>
            </a:fld>
            <a:endParaRPr lang="en-US" sz="1000" smtClean="0"/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60863"/>
            <a:ext cx="5486400" cy="41306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3D1900E-77D4-4258-BFD2-F5AE59A27260}" type="slidenum">
              <a:rPr lang="en-US" sz="1000" smtClean="0"/>
              <a:pPr/>
              <a:t>35</a:t>
            </a:fld>
            <a:endParaRPr lang="en-US" sz="1000" smtClean="0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7763" y="698500"/>
            <a:ext cx="4564062" cy="3422650"/>
          </a:xfrm>
          <a:ln cap="flat"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4357688"/>
            <a:ext cx="5022850" cy="41243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E0FB1BE-D880-44EB-BAAB-119D46BAE4B0}" type="slidenum">
              <a:rPr lang="en-US" sz="1000" smtClean="0"/>
              <a:pPr/>
              <a:t>39</a:t>
            </a:fld>
            <a:endParaRPr lang="en-US" sz="1000" smtClean="0"/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60863"/>
            <a:ext cx="5486400" cy="41306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5EB710A-9739-4D1E-82BD-67D9F32495FF}" type="slidenum">
              <a:rPr lang="en-US" sz="1000" smtClean="0"/>
              <a:pPr/>
              <a:t>40</a:t>
            </a:fld>
            <a:endParaRPr lang="en-US" sz="1000" smtClean="0"/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60863"/>
            <a:ext cx="5486400" cy="41306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7B2F97A-602C-4CD0-867F-18D058C1D0AD}" type="slidenum">
              <a:rPr lang="en-US" sz="1000" smtClean="0"/>
              <a:pPr/>
              <a:t>43</a:t>
            </a:fld>
            <a:endParaRPr lang="en-US" sz="1000" smtClean="0"/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60863"/>
            <a:ext cx="5486400" cy="41306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C5835D6-3FB8-4A6F-8831-0EE8ADF07D6D}" type="slidenum">
              <a:rPr lang="en-US" sz="1000" smtClean="0"/>
              <a:pPr/>
              <a:t>46</a:t>
            </a:fld>
            <a:endParaRPr lang="en-US" sz="1000" smtClean="0"/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60863"/>
            <a:ext cx="5486400" cy="41306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D3AF3E6-E932-42DA-A0A6-6D2120A02E77}" type="slidenum">
              <a:rPr lang="en-US" sz="1000" smtClean="0"/>
              <a:pPr/>
              <a:t>4</a:t>
            </a:fld>
            <a:endParaRPr lang="en-US" sz="1000" smtClean="0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98500"/>
            <a:ext cx="4568825" cy="3425825"/>
          </a:xfrm>
          <a:ln cap="flat"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z="24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2B89D9D-2E60-45DC-9427-29C40BF695D8}" type="slidenum">
              <a:rPr lang="en-US" sz="1000" smtClean="0"/>
              <a:pPr/>
              <a:t>14</a:t>
            </a:fld>
            <a:endParaRPr lang="en-US" sz="1000" smtClean="0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60863"/>
            <a:ext cx="5486400" cy="41306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6DFA2D5-FFF2-4EEF-8872-3468386E2D01}" type="slidenum">
              <a:rPr lang="en-US" sz="1000" smtClean="0"/>
              <a:pPr/>
              <a:t>16</a:t>
            </a:fld>
            <a:endParaRPr lang="en-US" sz="1000" smtClean="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60863"/>
            <a:ext cx="5486400" cy="41306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57CD2B9-14A1-4CD6-B66E-491DBEC18245}" type="slidenum">
              <a:rPr lang="en-US" sz="1000" smtClean="0"/>
              <a:pPr/>
              <a:t>17</a:t>
            </a:fld>
            <a:endParaRPr lang="en-US" sz="1000" smtClean="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60863"/>
            <a:ext cx="5486400" cy="41306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41C9547-245C-4A67-807F-D589AA9DD681}" type="slidenum">
              <a:rPr lang="en-US" sz="1000" smtClean="0"/>
              <a:pPr/>
              <a:t>18</a:t>
            </a:fld>
            <a:endParaRPr lang="en-US" sz="1000" smtClean="0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60863"/>
            <a:ext cx="5486400" cy="41306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82F8D5F-949D-402D-B047-8B9610FAA99B}" type="slidenum">
              <a:rPr lang="en-US" sz="1000" smtClean="0"/>
              <a:pPr/>
              <a:t>19</a:t>
            </a:fld>
            <a:endParaRPr lang="en-US" sz="1000" smtClean="0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60863"/>
            <a:ext cx="5486400" cy="41306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C1B6314-B66C-4C8E-9DFF-8A15C465824B}" type="slidenum">
              <a:rPr lang="en-US" sz="1000" smtClean="0"/>
              <a:pPr/>
              <a:t>23</a:t>
            </a:fld>
            <a:endParaRPr lang="en-US" sz="1000" smtClean="0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60863"/>
            <a:ext cx="5486400" cy="41306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808DF-B3C4-4E27-AB9F-63214EB72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19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09CB7-8073-4328-9D37-4072442B3A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70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E4612-E6A3-48AC-A51B-63F1E27877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67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9A9F3-A2F1-432D-9204-27DEB7345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08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521F6-E282-4208-B6E9-A3C1B20D5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D8033-1B85-45B8-8227-0F0C5A389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052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5D591-1154-4765-AE94-DCED0917C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0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951E0-7F9E-482A-9824-2F6778737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06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76C64-68E2-4205-A65A-701B5EF09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936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43F52-9E12-4CD2-9B23-D186D2E22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779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39CD1-A2EB-44DF-B1F7-B282FFAD7B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71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55454-1E43-4795-980F-2888B8F95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13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pPr>
              <a:defRPr/>
            </a:pPr>
            <a:fld id="{4B9C22F8-7426-4471-827A-175F98F12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1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4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9812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600" dirty="0" smtClean="0"/>
              <a:t>FIN 40153: Advanced Corporate </a:t>
            </a:r>
            <a:r>
              <a:rPr lang="en-US" sz="3600" dirty="0" smtClean="0"/>
              <a:t>Finance</a:t>
            </a:r>
            <a:endParaRPr lang="en-US" sz="3600" dirty="0" smtClean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57200" y="2743200"/>
            <a:ext cx="8229600" cy="338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/>
          </a:p>
          <a:p>
            <a:pPr marL="342900" indent="-342900" algn="ctr">
              <a:spcBef>
                <a:spcPct val="20000"/>
              </a:spcBef>
            </a:pPr>
            <a:r>
              <a:rPr lang="en-US" sz="3200" i="0"/>
              <a:t>CAPITAL STRUCTURE</a:t>
            </a:r>
          </a:p>
          <a:p>
            <a:pPr marL="342900" indent="-342900" algn="ctr">
              <a:spcBef>
                <a:spcPct val="20000"/>
              </a:spcBef>
            </a:pPr>
            <a:endParaRPr lang="en-US" sz="2800" i="0"/>
          </a:p>
          <a:p>
            <a:pPr marL="342900" indent="-342900" algn="ctr">
              <a:spcBef>
                <a:spcPct val="20000"/>
              </a:spcBef>
            </a:pPr>
            <a:r>
              <a:rPr lang="en-US" sz="2800" i="0"/>
              <a:t>(BASED ON RWJ CHAPTERS 16 &amp; 17)</a:t>
            </a:r>
          </a:p>
          <a:p>
            <a:pPr marL="342900" indent="-342900" algn="ctr">
              <a:spcBef>
                <a:spcPct val="20000"/>
              </a:spcBef>
            </a:pPr>
            <a:endParaRPr lang="en-US" sz="3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085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z="3600" smtClean="0"/>
              <a:t>What Happens to the WACC?</a:t>
            </a:r>
            <a:endParaRPr lang="en-US" sz="48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388" y="1527175"/>
            <a:ext cx="8686800" cy="2638425"/>
          </a:xfrm>
          <a:noFill/>
        </p:spPr>
        <p:txBody>
          <a:bodyPr lIns="92075" tIns="46038" rIns="92075" bIns="46038"/>
          <a:lstStyle/>
          <a:p>
            <a:r>
              <a:rPr lang="en-US" sz="2400" smtClean="0"/>
              <a:t>One answer is that it makes no difference.</a:t>
            </a:r>
          </a:p>
          <a:p>
            <a:r>
              <a:rPr lang="en-US" sz="2400" smtClean="0"/>
              <a:t>Suppose that there are no taxes (plus other stuff), and that the firm’s operating cash flows are unaffected by how it finances.</a:t>
            </a:r>
          </a:p>
          <a:p>
            <a:r>
              <a:rPr lang="en-US" sz="2400" smtClean="0"/>
              <a:t>Modigliani and Miller won the Nobel Prize for showing:</a:t>
            </a:r>
          </a:p>
          <a:p>
            <a:r>
              <a:rPr lang="en-US" sz="2400" smtClean="0"/>
              <a:t>The value of a firm with debt is in this case equal to the value of the same firm without debt. </a:t>
            </a:r>
          </a:p>
          <a:p>
            <a:r>
              <a:rPr lang="en-US" sz="2400" smtClean="0"/>
              <a:t>The key to this is that they showed that the expected return on equity rises with leverage according to:  (L = leverage ratio -- market value of debt over market value of equity, and r denotes expected return).</a:t>
            </a:r>
          </a:p>
        </p:txBody>
      </p:sp>
      <p:graphicFrame>
        <p:nvGraphicFramePr>
          <p:cNvPr id="11268" name="Object 4"/>
          <p:cNvGraphicFramePr>
            <a:graphicFrameLocks/>
          </p:cNvGraphicFramePr>
          <p:nvPr/>
        </p:nvGraphicFramePr>
        <p:xfrm>
          <a:off x="1096963" y="5607050"/>
          <a:ext cx="71405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3" imgW="1879600" imgH="241300" progId="Equation.3">
                  <p:embed/>
                </p:oleObj>
              </mc:Choice>
              <mc:Fallback>
                <p:oleObj name="Equation" r:id="rId3" imgW="1879600" imgH="2413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963" y="5607050"/>
                        <a:ext cx="7140575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441325" y="274638"/>
            <a:ext cx="8321675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en-US" sz="3200" b="1" i="0"/>
              <a:t>MM More Formally</a:t>
            </a:r>
          </a:p>
          <a:p>
            <a:endParaRPr lang="en-US" sz="2800" i="0"/>
          </a:p>
          <a:p>
            <a:pPr>
              <a:buFontTx/>
              <a:buChar char="•"/>
            </a:pPr>
            <a:r>
              <a:rPr lang="en-US" sz="2800" i="0"/>
              <a:t> The WACC for a firm is constant</a:t>
            </a:r>
          </a:p>
        </p:txBody>
      </p:sp>
      <p:graphicFrame>
        <p:nvGraphicFramePr>
          <p:cNvPr id="12291" name="Object 3"/>
          <p:cNvGraphicFramePr>
            <a:graphicFrameLocks/>
          </p:cNvGraphicFramePr>
          <p:nvPr/>
        </p:nvGraphicFramePr>
        <p:xfrm>
          <a:off x="1514475" y="1992313"/>
          <a:ext cx="5186363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3" imgW="2349500" imgH="393700" progId="Equation.3">
                  <p:embed/>
                </p:oleObj>
              </mc:Choice>
              <mc:Fallback>
                <p:oleObj name="Equation" r:id="rId3" imgW="2349500" imgH="393700" progId="Equation.3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4475" y="1992313"/>
                        <a:ext cx="5186363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79425" y="3729038"/>
            <a:ext cx="7437438" cy="2592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en-US" sz="2800" i="0"/>
              <a:t>The capital structure decision is irrelevant</a:t>
            </a:r>
          </a:p>
          <a:p>
            <a:pPr lvl="1">
              <a:defRPr/>
            </a:pPr>
            <a:endParaRPr lang="en-US" sz="2800" i="0"/>
          </a:p>
          <a:p>
            <a:pPr lvl="1">
              <a:defRPr/>
            </a:pPr>
            <a:r>
              <a:rPr lang="en-US" sz="2800" i="0"/>
              <a:t>V</a:t>
            </a:r>
            <a:r>
              <a:rPr lang="en-US" sz="2800" i="0" baseline="-25000"/>
              <a:t>U</a:t>
            </a:r>
            <a:r>
              <a:rPr lang="en-US" sz="2800" i="0"/>
              <a:t> = V</a:t>
            </a:r>
            <a:r>
              <a:rPr lang="en-US" sz="2800" i="0" baseline="-25000"/>
              <a:t>L</a:t>
            </a:r>
            <a:r>
              <a:rPr lang="en-US" sz="2800" i="0"/>
              <a:t> =  EBIT/r</a:t>
            </a:r>
            <a:r>
              <a:rPr lang="en-US" sz="2800" i="0" baseline="-25000"/>
              <a:t>SU</a:t>
            </a:r>
            <a:r>
              <a:rPr lang="en-US" sz="2800" i="0">
                <a:latin typeface="Symbol" pitchFamily="18" charset="2"/>
              </a:rPr>
              <a:t>,</a:t>
            </a:r>
            <a:r>
              <a:rPr lang="en-US" sz="2800" i="0"/>
              <a:t>  where R</a:t>
            </a:r>
            <a:r>
              <a:rPr lang="en-US" sz="2800" i="0" baseline="-25000"/>
              <a:t>SU</a:t>
            </a:r>
            <a:r>
              <a:rPr lang="en-US" sz="2800" i="0"/>
              <a:t> is the cost of capital in an </a:t>
            </a: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all equity firm</a:t>
            </a:r>
            <a:r>
              <a:rPr lang="en-US" sz="2800" i="0"/>
              <a:t>.  Notice it will just be WACC (r</a:t>
            </a:r>
            <a:r>
              <a:rPr lang="en-US" sz="2800" i="0" baseline="-25000"/>
              <a:t>Assets</a:t>
            </a:r>
            <a:r>
              <a:rPr lang="en-US" sz="2800" i="0"/>
              <a:t>)</a:t>
            </a:r>
          </a:p>
          <a:p>
            <a:pPr>
              <a:defRPr/>
            </a:pPr>
            <a:endParaRPr lang="en-US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741363" y="2565400"/>
            <a:ext cx="623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i="0"/>
              <a:t>and</a:t>
            </a:r>
            <a:endParaRPr lang="en-US" sz="2000" i="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836738" y="2943225"/>
            <a:ext cx="4930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i="0"/>
              <a:t>r</a:t>
            </a:r>
            <a:r>
              <a:rPr lang="en-US" sz="2800" i="0" baseline="-25000"/>
              <a:t>Equity</a:t>
            </a:r>
            <a:r>
              <a:rPr lang="en-US" sz="2800" i="0"/>
              <a:t> = r</a:t>
            </a:r>
            <a:r>
              <a:rPr lang="en-US" sz="2800" i="0" baseline="-25000"/>
              <a:t>Assets</a:t>
            </a:r>
            <a:r>
              <a:rPr lang="en-US" sz="2800" i="0"/>
              <a:t>  +  (B/S)(r</a:t>
            </a:r>
            <a:r>
              <a:rPr lang="en-US" sz="2800" i="0" baseline="-25000"/>
              <a:t>Assets</a:t>
            </a:r>
            <a:r>
              <a:rPr lang="en-US" sz="2800" i="0"/>
              <a:t>- r</a:t>
            </a:r>
            <a:r>
              <a:rPr lang="en-US" sz="2800" i="0" baseline="-25000"/>
              <a:t>B</a:t>
            </a:r>
            <a:r>
              <a:rPr lang="en-US" sz="2800" i="0"/>
              <a:t>)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66775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WACC under MM Proposition I</a:t>
            </a:r>
          </a:p>
        </p:txBody>
      </p:sp>
      <p:graphicFrame>
        <p:nvGraphicFramePr>
          <p:cNvPr id="13315" name="Object 3"/>
          <p:cNvGraphicFramePr>
            <a:graphicFrameLocks/>
          </p:cNvGraphicFramePr>
          <p:nvPr/>
        </p:nvGraphicFramePr>
        <p:xfrm>
          <a:off x="1090613" y="1771650"/>
          <a:ext cx="6713537" cy="306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Worksheet" r:id="rId3" imgW="2758440" imgH="1267968" progId="Excel.Sheet.8">
                  <p:embed/>
                </p:oleObj>
              </mc:Choice>
              <mc:Fallback>
                <p:oleObj name="Worksheet" r:id="rId3" imgW="2758440" imgH="1267968" progId="Excel.Sheet.8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0613" y="1771650"/>
                        <a:ext cx="6713537" cy="306705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003300" y="1012825"/>
            <a:ext cx="79025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i="0"/>
              <a:t>Let the expected return on the underlying assets be 9% and the </a:t>
            </a:r>
          </a:p>
          <a:p>
            <a:r>
              <a:rPr lang="en-US" i="0"/>
              <a:t>cost of debt be 6%.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622300" y="4941888"/>
            <a:ext cx="82184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i="0"/>
              <a:t>With no taxes the WACC is the same regardless of leverage!</a:t>
            </a:r>
          </a:p>
          <a:p>
            <a:r>
              <a:rPr lang="en-US" i="0"/>
              <a:t>Since we assumed that operating cash flows were also unaffected,</a:t>
            </a:r>
          </a:p>
          <a:p>
            <a:r>
              <a:rPr lang="en-US" i="0"/>
              <a:t>firm value is unaffected by leverage!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What about tax deductions for interest?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>
              <a:buSzPct val="50000"/>
              <a:buFont typeface="Monotype Sorts" pitchFamily="2" charset="2"/>
              <a:buChar char="n"/>
            </a:pPr>
            <a:r>
              <a:rPr lang="en-US" sz="2400" smtClean="0">
                <a:latin typeface="Arial" charset="0"/>
              </a:rPr>
              <a:t>Interest is tax deductible (dividends are not).</a:t>
            </a:r>
          </a:p>
          <a:p>
            <a:pPr>
              <a:buSzPct val="50000"/>
              <a:buFont typeface="Monotype Sorts" pitchFamily="2" charset="2"/>
              <a:buChar char="n"/>
            </a:pPr>
            <a:r>
              <a:rPr lang="en-US" sz="2400" smtClean="0">
                <a:latin typeface="Arial" charset="0"/>
              </a:rPr>
              <a:t>This creates a valuable debt tax shield.</a:t>
            </a:r>
          </a:p>
          <a:p>
            <a:pPr>
              <a:buSzPct val="50000"/>
              <a:buFont typeface="Monotype Sorts" pitchFamily="2" charset="2"/>
              <a:buChar char="n"/>
            </a:pPr>
            <a:r>
              <a:rPr lang="en-US" sz="2400" smtClean="0">
                <a:latin typeface="Arial" charset="0"/>
              </a:rPr>
              <a:t>Modigliani and Miller also showed that if the only change in their analysis is the presence of taxes, then:</a:t>
            </a:r>
          </a:p>
          <a:p>
            <a:pPr>
              <a:buSzPct val="50000"/>
              <a:buFont typeface="Monotype Sorts" pitchFamily="2" charset="2"/>
              <a:buChar char="n"/>
            </a:pPr>
            <a:r>
              <a:rPr lang="en-US" sz="2400" smtClean="0">
                <a:latin typeface="Arial" charset="0"/>
              </a:rPr>
              <a:t>The value of a levered firm is:</a:t>
            </a:r>
          </a:p>
          <a:p>
            <a:pPr lvl="1">
              <a:buSzPct val="50000"/>
            </a:pPr>
            <a:r>
              <a:rPr lang="en-US" sz="2400" smtClean="0"/>
              <a:t>the value of an equivalent unlevered firm +</a:t>
            </a:r>
          </a:p>
          <a:p>
            <a:pPr lvl="1">
              <a:buSzPct val="50000"/>
            </a:pPr>
            <a:r>
              <a:rPr lang="en-US" sz="2400" smtClean="0"/>
              <a:t>the value of the tax shields from debt.</a:t>
            </a:r>
          </a:p>
          <a:p>
            <a:pPr>
              <a:buSzPct val="50000"/>
              <a:buFont typeface="Monotype Sorts" pitchFamily="2" charset="2"/>
              <a:buChar char="n"/>
            </a:pPr>
            <a:r>
              <a:rPr lang="en-US" sz="2400" smtClean="0">
                <a:latin typeface="Arial" charset="0"/>
              </a:rPr>
              <a:t>Firm Value always rises with borrowing!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609600"/>
            <a:ext cx="8423275" cy="1143000"/>
          </a:xfrm>
        </p:spPr>
        <p:txBody>
          <a:bodyPr/>
          <a:lstStyle/>
          <a:p>
            <a:pPr eaLnBrk="1" hangingPunct="1"/>
            <a:r>
              <a:rPr lang="en-US" smtClean="0"/>
              <a:t>The Interest Tax Deduction (cont'd)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en-US" smtClean="0"/>
              <a:t>Consider Safeway, Inc. which had earnings before interest and taxes of approximately $1.25 billion in 2005, and interest expenses of about $400 million. Safeway’s marginal corporate tax rate was 35%.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en-US" smtClean="0"/>
              <a:t>As shown on the next slide, Safeway’s net income in 2005 was lower with leverage than it would have been without leverage.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Safeway (continued)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09713" y="2835275"/>
          <a:ext cx="6096000" cy="2590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2000"/>
                <a:gridCol w="2032000"/>
                <a:gridCol w="2032000"/>
              </a:tblGrid>
              <a:tr h="43180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With Leverage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Without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Leverage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EBIT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$1,250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$1,250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Interest</a:t>
                      </a:r>
                      <a:r>
                        <a:rPr lang="en-US" sz="1800" baseline="0" dirty="0" smtClean="0"/>
                        <a:t> Expense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-400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Income Before</a:t>
                      </a:r>
                      <a:r>
                        <a:rPr lang="en-US" sz="1800" baseline="0" dirty="0" smtClean="0"/>
                        <a:t> Tax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850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1,250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Taxes (35%)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-298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-438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Net Income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$552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$812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</a:tr>
            </a:tbl>
          </a:graphicData>
        </a:graphic>
      </p:graphicFrame>
      <p:sp>
        <p:nvSpPr>
          <p:cNvPr id="16417" name="TextBox 6"/>
          <p:cNvSpPr txBox="1">
            <a:spLocks noChangeArrowheads="1"/>
          </p:cNvSpPr>
          <p:nvPr/>
        </p:nvSpPr>
        <p:spPr bwMode="auto">
          <a:xfrm>
            <a:off x="839788" y="1663700"/>
            <a:ext cx="79644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i="0"/>
              <a:t>Safeway’s Income with and without Leverage 2005 ($millions)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219075"/>
            <a:ext cx="8439150" cy="1143000"/>
          </a:xfrm>
        </p:spPr>
        <p:txBody>
          <a:bodyPr/>
          <a:lstStyle/>
          <a:p>
            <a:pPr eaLnBrk="1" hangingPunct="1"/>
            <a:r>
              <a:rPr lang="en-US" smtClean="0"/>
              <a:t>The Interest Tax Deduction (cont'd)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125" y="1292225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Safeway’s debt obligations reduced the value of its equity. But the total amount available to all investors was higher with leverage.</a:t>
            </a:r>
          </a:p>
          <a:p>
            <a:pPr eaLnBrk="1" hangingPunct="1">
              <a:buFont typeface="Wingdings" pitchFamily="2" charset="2"/>
              <a:buChar char="§"/>
            </a:pPr>
            <a:endParaRPr lang="en-US" smtClean="0"/>
          </a:p>
          <a:p>
            <a:pPr eaLnBrk="1" hangingPunct="1">
              <a:buFont typeface="Wingdings" pitchFamily="2" charset="2"/>
              <a:buChar char="§"/>
            </a:pPr>
            <a:endParaRPr lang="en-US" smtClean="0"/>
          </a:p>
          <a:p>
            <a:pPr eaLnBrk="1" hangingPunct="1">
              <a:buFont typeface="Wingdings" pitchFamily="2" charset="2"/>
              <a:buChar char="§"/>
            </a:pPr>
            <a:endParaRPr lang="en-US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Where does the additional $140 million come from?</a:t>
            </a:r>
          </a:p>
        </p:txBody>
      </p:sp>
      <p:pic>
        <p:nvPicPr>
          <p:cNvPr id="17412" name="Picture 4" descr="BD15_02_15p461_tbl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3365500"/>
            <a:ext cx="828833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23875" y="204788"/>
            <a:ext cx="8620125" cy="1143000"/>
          </a:xfrm>
        </p:spPr>
        <p:txBody>
          <a:bodyPr/>
          <a:lstStyle/>
          <a:p>
            <a:pPr eaLnBrk="1" hangingPunct="1"/>
            <a:r>
              <a:rPr lang="en-US" smtClean="0"/>
              <a:t>The Interest Tax Deduction (cont'd)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16063"/>
            <a:ext cx="7772400" cy="4389437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Interest Tax Shield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mtClean="0"/>
              <a:t>The reduction in taxes paid due to the tax deductibility of interest</a:t>
            </a:r>
          </a:p>
          <a:p>
            <a:pPr lvl="2" eaLnBrk="1" hangingPunct="1">
              <a:spcBef>
                <a:spcPct val="250000"/>
              </a:spcBef>
              <a:buFont typeface="Wingdings" pitchFamily="2" charset="2"/>
              <a:buChar char="§"/>
            </a:pPr>
            <a:r>
              <a:rPr lang="en-US" smtClean="0"/>
              <a:t>In Safeway’s case, the gain is equal to the reduction in taxes with leverage: $438 million − $298 million = $140 million. The interest payments provided a tax savings of 35% </a:t>
            </a:r>
            <a:r>
              <a:rPr lang="en-US" smtClean="0">
                <a:cs typeface="Arial" charset="0"/>
              </a:rPr>
              <a:t>×</a:t>
            </a:r>
            <a:r>
              <a:rPr lang="en-US" smtClean="0"/>
              <a:t> $400 million = $140 million.</a:t>
            </a: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1000125" y="3340100"/>
          <a:ext cx="7215188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4" imgW="3962400" imgH="203200" progId="Equation.DSMT4">
                  <p:embed/>
                </p:oleObj>
              </mc:Choice>
              <mc:Fallback>
                <p:oleObj name="Equation" r:id="rId4" imgW="3962400" imgH="203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3340100"/>
                        <a:ext cx="7215188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15963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The Interest Tax Shield and Firm Value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5963" y="1066800"/>
            <a:ext cx="7772400" cy="41148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 dirty="0" smtClean="0"/>
              <a:t>When a firm uses debt, the interest tax shield provides a corporate tax benefit each year. 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 dirty="0" smtClean="0"/>
              <a:t>This benefit is </a:t>
            </a:r>
            <a:r>
              <a:rPr lang="en-US" sz="2800" dirty="0" smtClean="0"/>
              <a:t>computed </a:t>
            </a:r>
            <a:r>
              <a:rPr lang="en-US" sz="2800" dirty="0" smtClean="0"/>
              <a:t>as the present value of the stream of future interest tax shields the firm will receive.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800" dirty="0" smtClean="0"/>
              <a:t>The cash flows a levered firm pays to investors will be higher than they would be without leverage by the amount of the </a:t>
            </a:r>
            <a:r>
              <a:rPr lang="en-US" dirty="0" smtClean="0"/>
              <a:t>interest tax shield.</a:t>
            </a: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185738" y="5364163"/>
          <a:ext cx="8688387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Equation" r:id="rId4" imgW="5168900" imgH="457200" progId="Equation.DSMT4">
                  <p:embed/>
                </p:oleObj>
              </mc:Choice>
              <mc:Fallback>
                <p:oleObj name="Equation" r:id="rId4" imgW="516890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8" y="5364163"/>
                        <a:ext cx="8688387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35013" y="474663"/>
            <a:ext cx="8083550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The Interest Tax Shield and Firm Value (cont'd)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1450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MM Proposition I with Taxes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mtClean="0"/>
              <a:t>The total value of the levered firm exceeds the value of the firm without leverage due to the present value of the tax savings from debt.</a:t>
            </a:r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350963" y="4159250"/>
          <a:ext cx="6196012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4" imgW="2400300" imgH="228600" progId="Equation.DSMT4">
                  <p:embed/>
                </p:oleObj>
              </mc:Choice>
              <mc:Fallback>
                <p:oleObj name="Equation" r:id="rId4" imgW="24003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0963" y="4159250"/>
                        <a:ext cx="6196012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46138" y="404813"/>
            <a:ext cx="7504112" cy="612775"/>
          </a:xfrm>
          <a:noFill/>
        </p:spPr>
        <p:txBody>
          <a:bodyPr lIns="87447" tIns="44581" rIns="87447" bIns="44581"/>
          <a:lstStyle/>
          <a:p>
            <a:r>
              <a:rPr lang="en-US" smtClean="0">
                <a:solidFill>
                  <a:schemeClr val="tx1"/>
                </a:solidFill>
              </a:rPr>
              <a:t>The Capital Structure Choice</a:t>
            </a:r>
            <a:endParaRPr lang="en-US" sz="6600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38125" y="1327150"/>
            <a:ext cx="8905875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447" tIns="44581" rIns="87447" bIns="44581"/>
          <a:lstStyle/>
          <a:p>
            <a:pPr marL="307975" indent="-307975" defTabSz="869950"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r>
              <a:rPr lang="en-US" sz="2800" i="0" noProof="1"/>
              <a:t>How should companies finance their operations? </a:t>
            </a:r>
          </a:p>
          <a:p>
            <a:pPr marL="307975" indent="-307975" defTabSz="869950">
              <a:lnSpc>
                <a:spcPct val="0"/>
              </a:lnSpc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endParaRPr lang="en-US" sz="2800" i="0" noProof="1"/>
          </a:p>
          <a:p>
            <a:pPr marL="307975" indent="-307975" defTabSz="869950"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r>
              <a:rPr lang="en-US" sz="2800" i="0" noProof="1"/>
              <a:t>What types of firms should rely heavily on debt financing, and when is equity financing preferred?</a:t>
            </a:r>
          </a:p>
          <a:p>
            <a:pPr marL="307975" indent="-307975" defTabSz="869950">
              <a:lnSpc>
                <a:spcPct val="0"/>
              </a:lnSpc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endParaRPr lang="en-US" sz="2800" i="0" noProof="1"/>
          </a:p>
          <a:p>
            <a:pPr marL="307975" indent="-307975" defTabSz="869950"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r>
              <a:rPr lang="en-US" sz="2800" i="0" noProof="1"/>
              <a:t>Does a particular mix of debt/equity result in a higher (or lower) firm value than other possible combinations? </a:t>
            </a:r>
          </a:p>
          <a:p>
            <a:pPr marL="307975" indent="-307975" defTabSz="869950">
              <a:lnSpc>
                <a:spcPct val="30000"/>
              </a:lnSpc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endParaRPr lang="en-US" sz="2800" i="0" noProof="1"/>
          </a:p>
          <a:p>
            <a:pPr marL="307975" indent="-307975" defTabSz="869950"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r>
              <a:rPr lang="en-US" sz="2800" i="0" noProof="1"/>
              <a:t>Is there an optimal mix of debt and equity that results in the highest possible firm value? </a:t>
            </a:r>
          </a:p>
          <a:p>
            <a:pPr marL="307975" indent="-307975" defTabSz="869950">
              <a:lnSpc>
                <a:spcPct val="20000"/>
              </a:lnSpc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endParaRPr lang="en-US" sz="2800" i="0" noProof="1"/>
          </a:p>
          <a:p>
            <a:pPr marL="307975" indent="-307975" defTabSz="869950"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r>
              <a:rPr lang="en-US" sz="2800" i="0" noProof="1"/>
              <a:t>Do our investment activities depend upon our financing policies?</a:t>
            </a:r>
            <a:endParaRPr lang="en-US" sz="2800" i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66700" y="295275"/>
            <a:ext cx="8656638" cy="488950"/>
          </a:xfrm>
          <a:noFill/>
        </p:spPr>
        <p:txBody>
          <a:bodyPr lIns="87447" tIns="44581" rIns="87447" bIns="44581"/>
          <a:lstStyle/>
          <a:p>
            <a:r>
              <a:rPr lang="en-US" sz="3200" smtClean="0">
                <a:solidFill>
                  <a:schemeClr val="tx1"/>
                </a:solidFill>
              </a:rPr>
              <a:t>MM Proposition I (Corporate Taxes)</a:t>
            </a:r>
            <a:endParaRPr lang="en-US" b="1" smtClean="0">
              <a:solidFill>
                <a:schemeClr val="tx1"/>
              </a:solidFill>
            </a:endParaRPr>
          </a:p>
        </p:txBody>
      </p:sp>
      <p:sp>
        <p:nvSpPr>
          <p:cNvPr id="21507" name="Rectangle 1027"/>
          <p:cNvSpPr>
            <a:spLocks noChangeArrowheads="1"/>
          </p:cNvSpPr>
          <p:nvPr/>
        </p:nvSpPr>
        <p:spPr bwMode="auto">
          <a:xfrm>
            <a:off x="79375" y="1125538"/>
            <a:ext cx="8969375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447" tIns="44581" rIns="87447" bIns="44581"/>
          <a:lstStyle/>
          <a:p>
            <a:pPr marL="307975" indent="-307975" defTabSz="869950"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r>
              <a:rPr lang="en-US" sz="2000" b="1" i="0" noProof="1">
                <a:solidFill>
                  <a:schemeClr val="tx2"/>
                </a:solidFill>
              </a:rPr>
              <a:t>Value of firm with leverage = Value if all equity financed + PV interest tax shield</a:t>
            </a:r>
          </a:p>
        </p:txBody>
      </p:sp>
      <p:sp>
        <p:nvSpPr>
          <p:cNvPr id="50180" name="Rectangle 1028"/>
          <p:cNvSpPr>
            <a:spLocks noChangeArrowheads="1"/>
          </p:cNvSpPr>
          <p:nvPr/>
        </p:nvSpPr>
        <p:spPr bwMode="auto">
          <a:xfrm>
            <a:off x="79375" y="4502150"/>
            <a:ext cx="88106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447" tIns="44581" rIns="87447" bIns="44581"/>
          <a:lstStyle/>
          <a:p>
            <a:pPr marL="307975" indent="-307975" defTabSz="869950"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r>
              <a:rPr lang="en-US" sz="2000" i="0" noProof="1">
                <a:solidFill>
                  <a:schemeClr val="tx2"/>
                </a:solidFill>
              </a:rPr>
              <a:t>Weighted Average Cost of Capital (Corporate Taxes)</a:t>
            </a:r>
            <a:endParaRPr lang="en-US" sz="2000" b="1" i="0">
              <a:solidFill>
                <a:schemeClr val="tx2"/>
              </a:solidFill>
            </a:endParaRPr>
          </a:p>
        </p:txBody>
      </p:sp>
      <p:sp>
        <p:nvSpPr>
          <p:cNvPr id="50181" name="Rectangle 1029"/>
          <p:cNvSpPr>
            <a:spLocks noChangeArrowheads="1"/>
          </p:cNvSpPr>
          <p:nvPr/>
        </p:nvSpPr>
        <p:spPr bwMode="auto">
          <a:xfrm>
            <a:off x="134938" y="2559050"/>
            <a:ext cx="8890000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447" tIns="44581" rIns="87447" bIns="44581"/>
          <a:lstStyle/>
          <a:p>
            <a:pPr marL="307975" indent="-307975" defTabSz="869950"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r>
              <a:rPr lang="en-US" sz="2000" b="1" i="0" u="sng" noProof="1">
                <a:solidFill>
                  <a:srgbClr val="393939"/>
                </a:solidFill>
              </a:rPr>
              <a:t>If the debt issued is permanent</a:t>
            </a:r>
            <a:r>
              <a:rPr lang="en-US" sz="2000" b="1" i="0" noProof="1">
                <a:solidFill>
                  <a:srgbClr val="393939"/>
                </a:solidFill>
              </a:rPr>
              <a:t>:</a:t>
            </a:r>
          </a:p>
          <a:p>
            <a:pPr marL="307975" indent="-307975" defTabSz="869950">
              <a:spcBef>
                <a:spcPct val="20000"/>
              </a:spcBef>
              <a:buFontTx/>
              <a:buChar char="•"/>
              <a:tabLst>
                <a:tab pos="741363" algn="l"/>
                <a:tab pos="1235075" algn="l"/>
              </a:tabLst>
            </a:pPr>
            <a:endParaRPr lang="en-US" sz="2000" b="1" i="0" noProof="1">
              <a:solidFill>
                <a:srgbClr val="393939"/>
              </a:solidFill>
            </a:endParaRPr>
          </a:p>
          <a:p>
            <a:pPr marL="307975" indent="-307975" defTabSz="869950"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>
                <a:solidFill>
                  <a:srgbClr val="393939"/>
                </a:solidFill>
              </a:rPr>
              <a:t> Value of firm with leverage  =  Value if all equity financed + PV interest tax shield</a:t>
            </a:r>
          </a:p>
          <a:p>
            <a:pPr marL="307975" indent="-307975" defTabSz="869950"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>
                <a:solidFill>
                  <a:srgbClr val="393939"/>
                </a:solidFill>
              </a:rPr>
              <a:t>				</a:t>
            </a:r>
          </a:p>
          <a:p>
            <a:pPr marL="307975" indent="-307975" defTabSz="869950">
              <a:lnSpc>
                <a:spcPct val="3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>
                <a:solidFill>
                  <a:srgbClr val="393939"/>
                </a:solidFill>
              </a:rPr>
              <a:t>					</a:t>
            </a:r>
            <a:endParaRPr lang="en-US" sz="2000" b="1" i="0" baseline="-25000">
              <a:solidFill>
                <a:srgbClr val="393939"/>
              </a:solidFill>
            </a:endParaRPr>
          </a:p>
        </p:txBody>
      </p:sp>
      <p:graphicFrame>
        <p:nvGraphicFramePr>
          <p:cNvPr id="21510" name="Object 4"/>
          <p:cNvGraphicFramePr>
            <a:graphicFrameLocks/>
          </p:cNvGraphicFramePr>
          <p:nvPr/>
        </p:nvGraphicFramePr>
        <p:xfrm>
          <a:off x="2112963" y="5075238"/>
          <a:ext cx="39624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Equation" r:id="rId3" imgW="2273300" imgH="393700" progId="Equation.3">
                  <p:embed/>
                </p:oleObj>
              </mc:Choice>
              <mc:Fallback>
                <p:oleObj name="Equation" r:id="rId3" imgW="2273300" imgH="3937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2963" y="5075238"/>
                        <a:ext cx="396240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8"/>
          <p:cNvGraphicFramePr>
            <a:graphicFrameLocks/>
          </p:cNvGraphicFramePr>
          <p:nvPr/>
        </p:nvGraphicFramePr>
        <p:xfrm>
          <a:off x="2359025" y="1709738"/>
          <a:ext cx="3875088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" name="Equation" r:id="rId5" imgW="2222500" imgH="431800" progId="Equation.3">
                  <p:embed/>
                </p:oleObj>
              </mc:Choice>
              <mc:Fallback>
                <p:oleObj name="Equation" r:id="rId5" imgW="2222500" imgH="431800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9025" y="1709738"/>
                        <a:ext cx="3875088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2" name="Object 9"/>
          <p:cNvGraphicFramePr>
            <a:graphicFrameLocks/>
          </p:cNvGraphicFramePr>
          <p:nvPr/>
        </p:nvGraphicFramePr>
        <p:xfrm>
          <a:off x="3365500" y="5883275"/>
          <a:ext cx="2014538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" name="Equation" r:id="rId7" imgW="1155700" imgH="393700" progId="Equation.3">
                  <p:embed/>
                </p:oleObj>
              </mc:Choice>
              <mc:Fallback>
                <p:oleObj name="Equation" r:id="rId7" imgW="1155700" imgH="393700" progId="Equation.3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500" y="5883275"/>
                        <a:ext cx="2014538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3" name="Object 7"/>
          <p:cNvGraphicFramePr>
            <a:graphicFrameLocks/>
          </p:cNvGraphicFramePr>
          <p:nvPr/>
        </p:nvGraphicFramePr>
        <p:xfrm>
          <a:off x="2738438" y="3740150"/>
          <a:ext cx="3298825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Equation" r:id="rId9" imgW="1892300" imgH="431800" progId="Equation.3">
                  <p:embed/>
                </p:oleObj>
              </mc:Choice>
              <mc:Fallback>
                <p:oleObj name="Equation" r:id="rId9" imgW="1892300" imgH="431800" progId="Equation.3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8438" y="3740150"/>
                        <a:ext cx="3298825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autoUpdateAnimBg="0"/>
      <p:bldP spid="50181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346075"/>
            <a:ext cx="8578850" cy="606425"/>
          </a:xfrm>
          <a:noFill/>
        </p:spPr>
        <p:txBody>
          <a:bodyPr lIns="87447" tIns="44581" rIns="87447" bIns="44581"/>
          <a:lstStyle/>
          <a:p>
            <a:pPr>
              <a:lnSpc>
                <a:spcPct val="140000"/>
              </a:lnSpc>
            </a:pPr>
            <a:r>
              <a:rPr lang="en-US" sz="2800" noProof="1" smtClean="0">
                <a:solidFill>
                  <a:schemeClr val="tx1"/>
                </a:solidFill>
              </a:rPr>
              <a:t>Illustration of MM's Proposition I with Taxes</a:t>
            </a:r>
            <a:endParaRPr lang="en-US" b="1" smtClean="0">
              <a:solidFill>
                <a:schemeClr val="tx1"/>
              </a:solidFill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58750" y="1212850"/>
            <a:ext cx="8810625" cy="467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447" tIns="44581" rIns="87447" bIns="44581"/>
          <a:lstStyle/>
          <a:p>
            <a:pPr marL="307975" indent="-307975" defTabSz="869950"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3500" b="1" i="0" noProof="1"/>
              <a:t>		</a:t>
            </a:r>
            <a:r>
              <a:rPr lang="en-US" sz="2000" i="0" noProof="1"/>
              <a:t>Physical Assets = $50,000			Cash = $0</a:t>
            </a:r>
          </a:p>
          <a:p>
            <a:pPr marL="307975" indent="-307975" defTabSz="869950">
              <a:lnSpc>
                <a:spcPct val="5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i="0" noProof="1"/>
              <a:t>		Shares Outstanding = 10,000		Debt (B - Bonds) = $0</a:t>
            </a:r>
          </a:p>
          <a:p>
            <a:pPr marL="307975" indent="-307975" defTabSz="869950">
              <a:lnSpc>
                <a:spcPct val="7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i="0" noProof="1"/>
              <a:t>		Expected EBIT = $5,000/yr		Equity (S - Stock) = $50,000</a:t>
            </a:r>
          </a:p>
          <a:p>
            <a:pPr marL="307975" indent="-307975" defTabSz="869950">
              <a:lnSpc>
                <a:spcPct val="6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i="0" noProof="1"/>
              <a:t>		Expected return on assets (r</a:t>
            </a:r>
            <a:r>
              <a:rPr lang="en-US" sz="2000" i="0" baseline="-25000"/>
              <a:t>A</a:t>
            </a:r>
            <a:r>
              <a:rPr lang="en-US" sz="2000" i="0" noProof="1"/>
              <a:t>) = 10%</a:t>
            </a:r>
            <a:r>
              <a:rPr lang="en-US" sz="2000" i="0"/>
              <a:t>	Tax Rate = 40%</a:t>
            </a:r>
            <a:endParaRPr lang="en-US" sz="2000" i="0" noProof="1"/>
          </a:p>
          <a:p>
            <a:pPr marL="307975" indent="-307975" defTabSz="869950">
              <a:lnSpc>
                <a:spcPct val="6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i="0" noProof="1"/>
              <a:t>		or Cost of Capital for an all equity firm</a:t>
            </a:r>
            <a:endParaRPr lang="en-US" sz="2000" b="1" i="0" noProof="1"/>
          </a:p>
          <a:p>
            <a:pPr marL="307975" indent="-307975" defTabSz="86995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r>
              <a:rPr lang="en-US" sz="2000" b="1" i="0" noProof="1"/>
              <a:t>Thus, the price of the firm's shares is $</a:t>
            </a:r>
            <a:r>
              <a:rPr lang="en-US" sz="2000" b="1" i="0"/>
              <a:t>3</a:t>
            </a:r>
            <a:r>
              <a:rPr lang="en-US" sz="2000" b="1" i="0" noProof="1"/>
              <a:t>.00 ($</a:t>
            </a:r>
            <a:r>
              <a:rPr lang="en-US" sz="2000" b="1" i="0"/>
              <a:t>3</a:t>
            </a:r>
            <a:r>
              <a:rPr lang="en-US" sz="2000" b="1" i="0" noProof="1"/>
              <a:t>0,000 / 10,000)</a:t>
            </a:r>
          </a:p>
          <a:p>
            <a:pPr marL="307975" indent="-307975" defTabSz="869950">
              <a:lnSpc>
                <a:spcPct val="12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u="sng" noProof="1"/>
              <a:t>     Balance Sheet (Market Value)</a:t>
            </a:r>
            <a:endParaRPr lang="en-US" sz="2000" b="1" noProof="1"/>
          </a:p>
          <a:p>
            <a:pPr marL="307975" indent="-307975" defTabSz="869950"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/>
              <a:t>	Cash	=	$0		Debt	=	$0</a:t>
            </a:r>
            <a:endParaRPr lang="en-US" sz="2000" b="1" i="0"/>
          </a:p>
          <a:p>
            <a:pPr marL="307975" indent="-307975" defTabSz="869950"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/>
              <a:t>	Tax Shields  =	$0</a:t>
            </a:r>
            <a:endParaRPr lang="en-US" sz="2000" b="1" i="0" noProof="1"/>
          </a:p>
          <a:p>
            <a:pPr marL="307975" indent="-307975" defTabSz="869950"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/>
              <a:t>	Fixed Assets =	$</a:t>
            </a:r>
            <a:r>
              <a:rPr lang="en-US" sz="2000" b="1" i="0"/>
              <a:t>3</a:t>
            </a:r>
            <a:r>
              <a:rPr lang="en-US" sz="2000" b="1" i="0" noProof="1"/>
              <a:t>0,000		Equity	=	$</a:t>
            </a:r>
            <a:r>
              <a:rPr lang="en-US" sz="2000" b="1" i="0"/>
              <a:t>3</a:t>
            </a:r>
            <a:r>
              <a:rPr lang="en-US" sz="2000" b="1" i="0" noProof="1"/>
              <a:t>0,000</a:t>
            </a:r>
          </a:p>
          <a:p>
            <a:pPr marL="307975" indent="-307975" defTabSz="869950">
              <a:lnSpc>
                <a:spcPct val="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/>
              <a:t>	</a:t>
            </a:r>
          </a:p>
          <a:p>
            <a:pPr marL="307975" indent="-307975" defTabSz="869950">
              <a:lnSpc>
                <a:spcPct val="3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/>
              <a:t>	______________________________________________________________</a:t>
            </a:r>
          </a:p>
          <a:p>
            <a:pPr marL="307975" indent="-307975" defTabSz="869950"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/>
              <a:t>	Total Assets	$</a:t>
            </a:r>
            <a:r>
              <a:rPr lang="en-US" sz="2000" b="1" i="0"/>
              <a:t>3</a:t>
            </a:r>
            <a:r>
              <a:rPr lang="en-US" sz="2000" b="1" i="0" noProof="1"/>
              <a:t>0,000		Total liabilities	$</a:t>
            </a:r>
            <a:r>
              <a:rPr lang="en-US" sz="2000" b="1" i="0"/>
              <a:t>3</a:t>
            </a:r>
            <a:r>
              <a:rPr lang="en-US" sz="2000" b="1" i="0" noProof="1"/>
              <a:t>0,000</a:t>
            </a:r>
            <a:endParaRPr lang="en-US" sz="2000" b="1" i="0"/>
          </a:p>
        </p:txBody>
      </p:sp>
      <p:sp>
        <p:nvSpPr>
          <p:cNvPr id="22532" name="TextBox 3"/>
          <p:cNvSpPr txBox="1">
            <a:spLocks noChangeArrowheads="1"/>
          </p:cNvSpPr>
          <p:nvPr/>
        </p:nvSpPr>
        <p:spPr bwMode="auto">
          <a:xfrm>
            <a:off x="449263" y="5689600"/>
            <a:ext cx="7261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Value of fixed assets = c/r = $5000*(1-0.4)/0.1 = $30000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58750" y="779463"/>
            <a:ext cx="8810625" cy="545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447" tIns="44581" rIns="87447" bIns="44581"/>
          <a:lstStyle/>
          <a:p>
            <a:pPr marL="307975" indent="-307975" defTabSz="869950"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r>
              <a:rPr lang="en-US" b="1" i="0" noProof="1"/>
              <a:t>This firm is going to change is capital structure to one where it has </a:t>
            </a:r>
            <a:r>
              <a:rPr lang="en-US" b="1" i="0"/>
              <a:t>$25, 000 in debt</a:t>
            </a:r>
            <a:r>
              <a:rPr lang="en-US" b="1" i="0" noProof="1"/>
              <a:t>. Cost of debt (r</a:t>
            </a:r>
            <a:r>
              <a:rPr lang="en-US" b="1" i="0" baseline="-25000"/>
              <a:t>D</a:t>
            </a:r>
            <a:r>
              <a:rPr lang="en-US" b="1" i="0" noProof="1"/>
              <a:t>)= 5%.</a:t>
            </a:r>
          </a:p>
          <a:p>
            <a:pPr marL="307975" indent="-307975" defTabSz="869950"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r>
              <a:rPr lang="en-US" b="1" i="0" noProof="1"/>
              <a:t>Issue Bonds = $25,000 and Pay Dividend = $25,000</a:t>
            </a:r>
          </a:p>
          <a:p>
            <a:pPr marL="307975" indent="-307975" defTabSz="869950"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r>
              <a:rPr lang="en-US" b="1" i="0" noProof="1"/>
              <a:t>Note that this is a pure capital structure change - nothing else is altered.</a:t>
            </a:r>
          </a:p>
          <a:p>
            <a:pPr marL="307975" indent="-307975" defTabSz="869950">
              <a:lnSpc>
                <a:spcPct val="3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b="1" u="sng" noProof="1"/>
              <a:t>					                </a:t>
            </a:r>
            <a:r>
              <a:rPr lang="en-US" b="1" noProof="1"/>
              <a:t>       </a:t>
            </a:r>
            <a:r>
              <a:rPr lang="en-US" b="1" u="sng" noProof="1"/>
              <a:t>After Recapitalization</a:t>
            </a:r>
            <a:endParaRPr lang="en-US" b="1" noProof="1"/>
          </a:p>
          <a:p>
            <a:pPr marL="307975" indent="-307975" defTabSz="869950"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b="1" i="0" noProof="1"/>
              <a:t>	</a:t>
            </a:r>
            <a:r>
              <a:rPr lang="en-US" sz="2000" b="1" i="0" noProof="1"/>
              <a:t>Cash	=	$0	       Debt	=		$25,000</a:t>
            </a:r>
            <a:endParaRPr lang="en-US" sz="2000" b="1" i="0"/>
          </a:p>
          <a:p>
            <a:pPr marL="307975" indent="-307975" defTabSz="869950"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/>
              <a:t>	Tax Shield =   	$10,000</a:t>
            </a:r>
          </a:p>
          <a:p>
            <a:pPr marL="307975" indent="-307975" defTabSz="869950"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/>
              <a:t>	F</a:t>
            </a:r>
            <a:r>
              <a:rPr lang="en-US" sz="2000" b="1" i="0" noProof="1"/>
              <a:t>ixed	=	$</a:t>
            </a:r>
            <a:r>
              <a:rPr lang="en-US" sz="2000" b="1" i="0"/>
              <a:t>3</a:t>
            </a:r>
            <a:r>
              <a:rPr lang="en-US" sz="2000" b="1" i="0" noProof="1"/>
              <a:t>0,000	       Equity	=		$</a:t>
            </a:r>
            <a:r>
              <a:rPr lang="en-US" sz="2000" b="1" i="0"/>
              <a:t>15</a:t>
            </a:r>
            <a:r>
              <a:rPr lang="en-US" sz="2000" b="1" i="0" noProof="1"/>
              <a:t>,000</a:t>
            </a:r>
          </a:p>
          <a:p>
            <a:pPr marL="307975" indent="-307975" defTabSz="869950">
              <a:lnSpc>
                <a:spcPct val="3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/>
              <a:t>	Assets</a:t>
            </a:r>
          </a:p>
          <a:p>
            <a:pPr marL="307975" indent="-307975" defTabSz="869950">
              <a:lnSpc>
                <a:spcPct val="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/>
              <a:t>	______________________________________________________________</a:t>
            </a:r>
          </a:p>
          <a:p>
            <a:pPr marL="307975" indent="-307975" defTabSz="869950">
              <a:lnSpc>
                <a:spcPct val="6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/>
              <a:t>	</a:t>
            </a:r>
            <a:endParaRPr lang="en-US" sz="2000" b="1" i="0"/>
          </a:p>
          <a:p>
            <a:pPr marL="307975" indent="-307975" defTabSz="869950">
              <a:lnSpc>
                <a:spcPct val="6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/>
              <a:t>	</a:t>
            </a:r>
            <a:r>
              <a:rPr lang="en-US" sz="2000" b="1" i="0" noProof="1"/>
              <a:t>Total Assets	$</a:t>
            </a:r>
            <a:r>
              <a:rPr lang="en-US" sz="2000" b="1" i="0"/>
              <a:t>4</a:t>
            </a:r>
            <a:r>
              <a:rPr lang="en-US" sz="2000" b="1" i="0" noProof="1"/>
              <a:t>0,000	       Total liabilities		$</a:t>
            </a:r>
            <a:r>
              <a:rPr lang="en-US" sz="2000" b="1" i="0"/>
              <a:t>40</a:t>
            </a:r>
            <a:r>
              <a:rPr lang="en-US" sz="2000" b="1" i="0" noProof="1"/>
              <a:t>,000</a:t>
            </a:r>
          </a:p>
          <a:p>
            <a:pPr marL="307975" indent="-307975" defTabSz="869950">
              <a:lnSpc>
                <a:spcPct val="6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endParaRPr lang="en-US" sz="2000" b="1" i="0" noProof="1"/>
          </a:p>
          <a:p>
            <a:pPr marL="307975" indent="-307975" defTabSz="86995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r>
              <a:rPr lang="en-US" sz="2000" b="1" i="0" noProof="1"/>
              <a:t>The value of the firm is </a:t>
            </a:r>
            <a:r>
              <a:rPr lang="en-US" sz="2000" b="1" i="0"/>
              <a:t>now</a:t>
            </a:r>
            <a:r>
              <a:rPr lang="en-US" sz="2000" b="1" i="0" noProof="1"/>
              <a:t> $</a:t>
            </a:r>
            <a:r>
              <a:rPr lang="en-US" sz="2000" b="1" i="0"/>
              <a:t>4</a:t>
            </a:r>
            <a:r>
              <a:rPr lang="en-US" sz="2000" b="1" i="0" noProof="1"/>
              <a:t>0,000. The wealth of the stockholders is</a:t>
            </a:r>
            <a:r>
              <a:rPr lang="en-US" sz="2000" b="1" i="0"/>
              <a:t> increased to</a:t>
            </a:r>
            <a:r>
              <a:rPr lang="en-US" sz="2000" b="1" i="0" noProof="1"/>
              <a:t> $</a:t>
            </a:r>
            <a:r>
              <a:rPr lang="en-US" sz="2000" b="1" i="0"/>
              <a:t>4</a:t>
            </a:r>
            <a:r>
              <a:rPr lang="en-US" sz="2000" b="1" i="0" noProof="1"/>
              <a:t>.00 per share; $2.50 in dividend + </a:t>
            </a:r>
            <a:r>
              <a:rPr lang="en-US" sz="2000" b="1" i="0"/>
              <a:t>1</a:t>
            </a:r>
            <a:r>
              <a:rPr lang="en-US" sz="2000" b="1" i="0" noProof="1"/>
              <a:t>.50  in new share price.  New share price computed as $</a:t>
            </a:r>
            <a:r>
              <a:rPr lang="en-US" sz="2000" b="1" i="0"/>
              <a:t>1</a:t>
            </a:r>
            <a:r>
              <a:rPr lang="en-US" sz="2000" b="1" i="0" noProof="1"/>
              <a:t>5,000/10,000.</a:t>
            </a:r>
            <a:r>
              <a:rPr lang="en-US" sz="2000" b="1" i="0"/>
              <a:t>  The shareholders capture the increased value from leverage.</a:t>
            </a:r>
            <a:endParaRPr lang="en-US" sz="3000" b="1" i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Recapitalizing to Capture </a:t>
            </a:r>
            <a:br>
              <a:rPr lang="en-US" smtClean="0"/>
            </a:br>
            <a:r>
              <a:rPr lang="en-US" smtClean="0"/>
              <a:t>the Tax Shield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Assume that Midco Industries wants to boost its stock price. The company currently has 20 million shares outstanding with a market price of $15 per share and no debt. Midco has had consistently stable earnings, and pays a 35% tax rate. Management plans to borrow $100 million on a permanent basis and they will use the borrowed funds to repurchase outstanding shares. 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Tax Benefit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Without leverage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Char char="§"/>
            </a:pPr>
            <a:r>
              <a:rPr lang="en-US" i="1" smtClean="0"/>
              <a:t>V</a:t>
            </a:r>
            <a:r>
              <a:rPr lang="en-US" i="1" baseline="30000" smtClean="0"/>
              <a:t>U</a:t>
            </a:r>
            <a:r>
              <a:rPr lang="en-US" smtClean="0"/>
              <a:t> = (20 million shares) </a:t>
            </a:r>
            <a:r>
              <a:rPr lang="en-US" smtClean="0">
                <a:cs typeface="Arial" charset="0"/>
              </a:rPr>
              <a:t>×</a:t>
            </a:r>
            <a:r>
              <a:rPr lang="en-US" smtClean="0"/>
              <a:t> ($15/share) = $300 million</a:t>
            </a:r>
          </a:p>
          <a:p>
            <a:pPr eaLnBrk="1" hangingPunct="1">
              <a:spcBef>
                <a:spcPct val="60000"/>
              </a:spcBef>
              <a:buFont typeface="Wingdings" pitchFamily="2" charset="2"/>
              <a:buChar char="§"/>
            </a:pPr>
            <a:r>
              <a:rPr lang="en-US" smtClean="0"/>
              <a:t>If Midco borrows $100 million using permanent debt, the present value of the firm’s future tax savings is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Char char="§"/>
            </a:pPr>
            <a:r>
              <a:rPr lang="en-US" i="1" smtClean="0"/>
              <a:t>PV</a:t>
            </a:r>
            <a:r>
              <a:rPr lang="en-US" smtClean="0"/>
              <a:t>(interest tax shield) = </a:t>
            </a:r>
            <a:r>
              <a:rPr lang="en-US" i="1" smtClean="0">
                <a:sym typeface="Symbol" pitchFamily="18" charset="2"/>
              </a:rPr>
              <a:t>T</a:t>
            </a:r>
            <a:r>
              <a:rPr lang="en-US" i="1" baseline="-25000" smtClean="0">
                <a:sym typeface="Symbol" pitchFamily="18" charset="2"/>
              </a:rPr>
              <a:t>C</a:t>
            </a:r>
            <a:r>
              <a:rPr lang="en-US" i="1" smtClean="0">
                <a:sym typeface="Symbol" pitchFamily="18" charset="2"/>
              </a:rPr>
              <a:t>×</a:t>
            </a:r>
            <a:r>
              <a:rPr lang="en-US" i="1" smtClean="0"/>
              <a:t>D</a:t>
            </a:r>
            <a:r>
              <a:rPr lang="en-US" smtClean="0"/>
              <a:t> = 35% </a:t>
            </a:r>
            <a:r>
              <a:rPr lang="en-US" smtClean="0">
                <a:cs typeface="Arial" charset="0"/>
              </a:rPr>
              <a:t>×</a:t>
            </a:r>
            <a:r>
              <a:rPr lang="en-US" smtClean="0"/>
              <a:t> $100 million = $35 million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Tax Benefit (cont'd)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Thus the total value of the levered firm will be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Char char="§"/>
            </a:pPr>
            <a:r>
              <a:rPr lang="en-US" i="1" smtClean="0"/>
              <a:t>V</a:t>
            </a:r>
            <a:r>
              <a:rPr lang="en-US" i="1" baseline="30000" smtClean="0"/>
              <a:t>L</a:t>
            </a:r>
            <a:r>
              <a:rPr lang="en-US" smtClean="0"/>
              <a:t> = </a:t>
            </a:r>
            <a:r>
              <a:rPr lang="en-US" i="1" smtClean="0"/>
              <a:t>V</a:t>
            </a:r>
            <a:r>
              <a:rPr lang="en-US" i="1" baseline="30000" smtClean="0"/>
              <a:t>U</a:t>
            </a:r>
            <a:r>
              <a:rPr lang="en-US" smtClean="0"/>
              <a:t> </a:t>
            </a:r>
            <a:r>
              <a:rPr lang="en-US" smtClean="0">
                <a:cs typeface="Arial" charset="0"/>
              </a:rPr>
              <a:t>+</a:t>
            </a:r>
            <a:r>
              <a:rPr lang="en-US" smtClean="0"/>
              <a:t> </a:t>
            </a:r>
            <a:r>
              <a:rPr lang="en-US" i="1" smtClean="0">
                <a:sym typeface="Symbol" pitchFamily="18" charset="2"/>
              </a:rPr>
              <a:t>T</a:t>
            </a:r>
            <a:r>
              <a:rPr lang="en-US" i="1" baseline="-25000" smtClean="0">
                <a:sym typeface="Symbol" pitchFamily="18" charset="2"/>
              </a:rPr>
              <a:t>C</a:t>
            </a:r>
            <a:r>
              <a:rPr lang="en-US" i="1" smtClean="0">
                <a:sym typeface="Symbol" pitchFamily="18" charset="2"/>
              </a:rPr>
              <a:t>×</a:t>
            </a:r>
            <a:r>
              <a:rPr lang="en-US" i="1" smtClean="0"/>
              <a:t>D </a:t>
            </a:r>
            <a:r>
              <a:rPr lang="en-US" smtClean="0"/>
              <a:t>= $300 million + $35 million = $335 million</a:t>
            </a:r>
          </a:p>
          <a:p>
            <a:pPr eaLnBrk="1" hangingPunct="1">
              <a:spcBef>
                <a:spcPct val="60000"/>
              </a:spcBef>
              <a:buFont typeface="Wingdings" pitchFamily="2" charset="2"/>
              <a:buChar char="§"/>
            </a:pPr>
            <a:r>
              <a:rPr lang="en-US" smtClean="0"/>
              <a:t>Because the value of the debt is $100 million, the value of the equity is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Char char="§"/>
            </a:pPr>
            <a:r>
              <a:rPr lang="en-US" i="1" smtClean="0"/>
              <a:t>E </a:t>
            </a:r>
            <a:r>
              <a:rPr lang="en-US" smtClean="0"/>
              <a:t>=</a:t>
            </a:r>
            <a:r>
              <a:rPr lang="en-US" i="1" smtClean="0"/>
              <a:t> V</a:t>
            </a:r>
            <a:r>
              <a:rPr lang="en-US" i="1" baseline="30000" smtClean="0"/>
              <a:t>L</a:t>
            </a:r>
            <a:r>
              <a:rPr lang="en-US" smtClean="0"/>
              <a:t> − </a:t>
            </a:r>
            <a:r>
              <a:rPr lang="en-US" i="1" smtClean="0"/>
              <a:t>D</a:t>
            </a:r>
            <a:r>
              <a:rPr lang="en-US" smtClean="0"/>
              <a:t> = $335 million − $100 million = $235 million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Tax Benefit (cont'd)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1963" y="1981200"/>
            <a:ext cx="8196262" cy="41148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mtClean="0"/>
              <a:t>Although the value of the shares outstanding drops to $235 million, shareholders will also receive the $100 million that Midco will pay out through the share repurchase.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mtClean="0"/>
              <a:t>In total, they will receive the full $335 million, a gain of $35 million over the value of their shares without leverage.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Share Repurchase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Assume Midco repurchases its shares at the current price of $15/share. The firm will repurchase 6.67 million shares.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Char char="§"/>
            </a:pPr>
            <a:r>
              <a:rPr lang="en-US" smtClean="0"/>
              <a:t>$100 million </a:t>
            </a:r>
            <a:r>
              <a:rPr lang="en-US" smtClean="0">
                <a:cs typeface="Arial" charset="0"/>
              </a:rPr>
              <a:t>÷</a:t>
            </a:r>
            <a:r>
              <a:rPr lang="en-US" smtClean="0"/>
              <a:t> $15/share = 6.67 million shares</a:t>
            </a:r>
          </a:p>
          <a:p>
            <a:pPr eaLnBrk="1" hangingPunct="1">
              <a:spcBef>
                <a:spcPct val="60000"/>
              </a:spcBef>
              <a:buFont typeface="Wingdings" pitchFamily="2" charset="2"/>
              <a:buChar char="§"/>
            </a:pPr>
            <a:r>
              <a:rPr lang="en-US" smtClean="0"/>
              <a:t>It will then have 13.33 million shares outstanding. 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Char char="§"/>
            </a:pPr>
            <a:r>
              <a:rPr lang="en-US" smtClean="0"/>
              <a:t>20 million − 6.67 million = 13.33 million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Share Repurchase (cont'd)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The total value of equity is $235 million; therefore the new share price is $17.625/share.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Char char="§"/>
            </a:pPr>
            <a:r>
              <a:rPr lang="en-US" smtClean="0"/>
              <a:t>$235 million </a:t>
            </a:r>
            <a:r>
              <a:rPr lang="en-US" smtClean="0">
                <a:cs typeface="Arial" charset="0"/>
              </a:rPr>
              <a:t>÷ 13.33 million shares = $17.625</a:t>
            </a:r>
          </a:p>
          <a:p>
            <a:pPr eaLnBrk="1" hangingPunct="1">
              <a:spcBef>
                <a:spcPct val="60000"/>
              </a:spcBef>
              <a:buFont typeface="Wingdings" pitchFamily="2" charset="2"/>
              <a:buChar char="§"/>
            </a:pPr>
            <a:r>
              <a:rPr lang="en-US" smtClean="0">
                <a:cs typeface="Arial" charset="0"/>
              </a:rPr>
              <a:t>Shareholders that keep their shares earn a capital gain of $2.625 per share.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Char char="§"/>
            </a:pPr>
            <a:r>
              <a:rPr lang="en-US" smtClean="0">
                <a:cs typeface="Arial" charset="0"/>
              </a:rPr>
              <a:t>$17.625 </a:t>
            </a:r>
            <a:r>
              <a:rPr lang="en-US" smtClean="0"/>
              <a:t>−</a:t>
            </a:r>
            <a:r>
              <a:rPr lang="en-US" smtClean="0">
                <a:cs typeface="Arial" charset="0"/>
              </a:rPr>
              <a:t> $15 = $2.625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Share Repurchase (cont'd)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The total gain to shareholders is $35 million.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Char char="§"/>
            </a:pPr>
            <a:r>
              <a:rPr lang="en-US" smtClean="0"/>
              <a:t>$2.625/share </a:t>
            </a:r>
            <a:r>
              <a:rPr lang="en-US" smtClean="0">
                <a:cs typeface="Arial" charset="0"/>
              </a:rPr>
              <a:t>×</a:t>
            </a:r>
            <a:r>
              <a:rPr lang="en-US" smtClean="0"/>
              <a:t> 13.33 million shares = $35 million</a:t>
            </a:r>
          </a:p>
          <a:p>
            <a:pPr eaLnBrk="1" hangingPunct="1">
              <a:spcBef>
                <a:spcPct val="60000"/>
              </a:spcBef>
              <a:buFont typeface="Wingdings" pitchFamily="2" charset="2"/>
              <a:buChar char="§"/>
            </a:pPr>
            <a:r>
              <a:rPr lang="en-US" smtClean="0"/>
              <a:t>If the shares are worth $17.625/share after the repurchase, why would shareholders tender their shares to Midco at $15/share?</a:t>
            </a:r>
            <a:endParaRPr lang="en-US" smtClean="0">
              <a:cs typeface="Arial" charset="0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What Does Financing Look Like?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081088" y="2212975"/>
            <a:ext cx="1144587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 i="0">
                <a:solidFill>
                  <a:schemeClr val="tx2"/>
                </a:solidFill>
                <a:latin typeface="Arial" charset="0"/>
              </a:rPr>
              <a:t>Firm Size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906463" y="2606675"/>
            <a:ext cx="137160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 i="0">
                <a:solidFill>
                  <a:schemeClr val="tx2"/>
                </a:solidFill>
                <a:latin typeface="Arial" charset="0"/>
              </a:rPr>
              <a:t>Information</a:t>
            </a: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270125" y="2360613"/>
            <a:ext cx="5030788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Freeform 6"/>
          <p:cNvSpPr>
            <a:spLocks/>
          </p:cNvSpPr>
          <p:nvPr/>
        </p:nvSpPr>
        <p:spPr bwMode="auto">
          <a:xfrm>
            <a:off x="7273925" y="2265363"/>
            <a:ext cx="80963" cy="192087"/>
          </a:xfrm>
          <a:custGeom>
            <a:avLst/>
            <a:gdLst>
              <a:gd name="T0" fmla="*/ 0 w 51"/>
              <a:gd name="T1" fmla="*/ 0 h 121"/>
              <a:gd name="T2" fmla="*/ 2147483647 w 51"/>
              <a:gd name="T3" fmla="*/ 2147483647 h 121"/>
              <a:gd name="T4" fmla="*/ 0 w 51"/>
              <a:gd name="T5" fmla="*/ 2147483647 h 121"/>
              <a:gd name="T6" fmla="*/ 2147483647 w 51"/>
              <a:gd name="T7" fmla="*/ 2147483647 h 121"/>
              <a:gd name="T8" fmla="*/ 0 w 51"/>
              <a:gd name="T9" fmla="*/ 0 h 1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"/>
              <a:gd name="T16" fmla="*/ 0 h 121"/>
              <a:gd name="T17" fmla="*/ 51 w 51"/>
              <a:gd name="T18" fmla="*/ 121 h 1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" h="121">
                <a:moveTo>
                  <a:pt x="0" y="0"/>
                </a:moveTo>
                <a:lnTo>
                  <a:pt x="50" y="60"/>
                </a:lnTo>
                <a:lnTo>
                  <a:pt x="0" y="120"/>
                </a:lnTo>
                <a:lnTo>
                  <a:pt x="17" y="60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2279650" y="2752725"/>
            <a:ext cx="5030788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>
            <a:off x="7285038" y="2657475"/>
            <a:ext cx="79375" cy="192088"/>
          </a:xfrm>
          <a:custGeom>
            <a:avLst/>
            <a:gdLst>
              <a:gd name="T0" fmla="*/ 0 w 50"/>
              <a:gd name="T1" fmla="*/ 0 h 121"/>
              <a:gd name="T2" fmla="*/ 2147483647 w 50"/>
              <a:gd name="T3" fmla="*/ 2147483647 h 121"/>
              <a:gd name="T4" fmla="*/ 0 w 50"/>
              <a:gd name="T5" fmla="*/ 2147483647 h 121"/>
              <a:gd name="T6" fmla="*/ 2147483647 w 50"/>
              <a:gd name="T7" fmla="*/ 2147483647 h 121"/>
              <a:gd name="T8" fmla="*/ 0 w 50"/>
              <a:gd name="T9" fmla="*/ 0 h 1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0"/>
              <a:gd name="T16" fmla="*/ 0 h 121"/>
              <a:gd name="T17" fmla="*/ 50 w 50"/>
              <a:gd name="T18" fmla="*/ 121 h 1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0" h="121">
                <a:moveTo>
                  <a:pt x="0" y="0"/>
                </a:moveTo>
                <a:lnTo>
                  <a:pt x="49" y="60"/>
                </a:lnTo>
                <a:lnTo>
                  <a:pt x="0" y="120"/>
                </a:lnTo>
                <a:lnTo>
                  <a:pt x="16" y="60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757238" y="2941638"/>
            <a:ext cx="19780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100" b="1" i="0">
                <a:latin typeface="Arial" charset="0"/>
              </a:rPr>
              <a:t>Very small, no track record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662238" y="2928938"/>
            <a:ext cx="2078037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100" b="1" i="0">
                <a:solidFill>
                  <a:schemeClr val="tx2"/>
                </a:solidFill>
                <a:latin typeface="Arial" charset="0"/>
              </a:rPr>
              <a:t>  Small with growth potential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4657725" y="2919413"/>
            <a:ext cx="12636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100" b="1" i="0">
                <a:solidFill>
                  <a:schemeClr val="hlink"/>
                </a:solidFill>
                <a:latin typeface="Arial" charset="0"/>
              </a:rPr>
              <a:t>    Medium-sized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6054725" y="2930525"/>
            <a:ext cx="17684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100" b="1" i="0">
                <a:solidFill>
                  <a:schemeClr val="folHlink"/>
                </a:solidFill>
                <a:latin typeface="Arial" charset="0"/>
              </a:rPr>
              <a:t>Large with Track record</a:t>
            </a: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1320800" y="3344863"/>
            <a:ext cx="1069975" cy="306387"/>
          </a:xfrm>
          <a:prstGeom prst="rect">
            <a:avLst/>
          </a:prstGeom>
          <a:solidFill>
            <a:srgbClr val="0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Freeform 14"/>
          <p:cNvSpPr>
            <a:spLocks/>
          </p:cNvSpPr>
          <p:nvPr/>
        </p:nvSpPr>
        <p:spPr bwMode="auto">
          <a:xfrm>
            <a:off x="1320800" y="3344863"/>
            <a:ext cx="1576388" cy="306387"/>
          </a:xfrm>
          <a:custGeom>
            <a:avLst/>
            <a:gdLst>
              <a:gd name="T0" fmla="*/ 0 w 993"/>
              <a:gd name="T1" fmla="*/ 0 h 193"/>
              <a:gd name="T2" fmla="*/ 2147483647 w 993"/>
              <a:gd name="T3" fmla="*/ 0 h 193"/>
              <a:gd name="T4" fmla="*/ 2147483647 w 993"/>
              <a:gd name="T5" fmla="*/ 2147483647 h 193"/>
              <a:gd name="T6" fmla="*/ 0 w 993"/>
              <a:gd name="T7" fmla="*/ 2147483647 h 193"/>
              <a:gd name="T8" fmla="*/ 0 w 993"/>
              <a:gd name="T9" fmla="*/ 0 h 1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3"/>
              <a:gd name="T16" fmla="*/ 0 h 193"/>
              <a:gd name="T17" fmla="*/ 993 w 993"/>
              <a:gd name="T18" fmla="*/ 193 h 1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3" h="193">
                <a:moveTo>
                  <a:pt x="0" y="0"/>
                </a:moveTo>
                <a:lnTo>
                  <a:pt x="992" y="0"/>
                </a:lnTo>
                <a:lnTo>
                  <a:pt x="992" y="192"/>
                </a:lnTo>
                <a:lnTo>
                  <a:pt x="0" y="192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 w="50800" cap="rnd">
            <a:solidFill>
              <a:srgbClr val="393939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1284288" y="3338513"/>
            <a:ext cx="14636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 i="0">
                <a:latin typeface="Arial" charset="0"/>
              </a:rPr>
              <a:t>Inside seed money</a:t>
            </a:r>
          </a:p>
        </p:txBody>
      </p:sp>
      <p:sp>
        <p:nvSpPr>
          <p:cNvPr id="4112" name="Freeform 16"/>
          <p:cNvSpPr>
            <a:spLocks/>
          </p:cNvSpPr>
          <p:nvPr/>
        </p:nvSpPr>
        <p:spPr bwMode="auto">
          <a:xfrm>
            <a:off x="1622425" y="3717925"/>
            <a:ext cx="4270375" cy="306388"/>
          </a:xfrm>
          <a:custGeom>
            <a:avLst/>
            <a:gdLst>
              <a:gd name="T0" fmla="*/ 0 w 2690"/>
              <a:gd name="T1" fmla="*/ 0 h 193"/>
              <a:gd name="T2" fmla="*/ 2147483647 w 2690"/>
              <a:gd name="T3" fmla="*/ 0 h 193"/>
              <a:gd name="T4" fmla="*/ 2147483647 w 2690"/>
              <a:gd name="T5" fmla="*/ 2147483647 h 193"/>
              <a:gd name="T6" fmla="*/ 0 w 2690"/>
              <a:gd name="T7" fmla="*/ 2147483647 h 193"/>
              <a:gd name="T8" fmla="*/ 0 w 2690"/>
              <a:gd name="T9" fmla="*/ 0 h 1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90"/>
              <a:gd name="T16" fmla="*/ 0 h 193"/>
              <a:gd name="T17" fmla="*/ 2690 w 2690"/>
              <a:gd name="T18" fmla="*/ 193 h 1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90" h="193">
                <a:moveTo>
                  <a:pt x="0" y="0"/>
                </a:moveTo>
                <a:lnTo>
                  <a:pt x="2689" y="0"/>
                </a:lnTo>
                <a:lnTo>
                  <a:pt x="2689" y="192"/>
                </a:lnTo>
                <a:lnTo>
                  <a:pt x="0" y="192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 w="50800" cap="rnd">
            <a:solidFill>
              <a:srgbClr val="393939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2936875" y="3738563"/>
            <a:ext cx="21320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 i="0">
                <a:latin typeface="Arial" charset="0"/>
              </a:rPr>
              <a:t>Short-term commercial loans</a:t>
            </a: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2484438" y="4100513"/>
            <a:ext cx="3867150" cy="304800"/>
          </a:xfrm>
          <a:prstGeom prst="rect">
            <a:avLst/>
          </a:prstGeom>
          <a:solidFill>
            <a:srgbClr val="0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Freeform 19"/>
          <p:cNvSpPr>
            <a:spLocks/>
          </p:cNvSpPr>
          <p:nvPr/>
        </p:nvSpPr>
        <p:spPr bwMode="auto">
          <a:xfrm>
            <a:off x="2484438" y="4100513"/>
            <a:ext cx="3868737" cy="306387"/>
          </a:xfrm>
          <a:custGeom>
            <a:avLst/>
            <a:gdLst>
              <a:gd name="T0" fmla="*/ 0 w 2437"/>
              <a:gd name="T1" fmla="*/ 0 h 193"/>
              <a:gd name="T2" fmla="*/ 2147483647 w 2437"/>
              <a:gd name="T3" fmla="*/ 0 h 193"/>
              <a:gd name="T4" fmla="*/ 2147483647 w 2437"/>
              <a:gd name="T5" fmla="*/ 2147483647 h 193"/>
              <a:gd name="T6" fmla="*/ 0 w 2437"/>
              <a:gd name="T7" fmla="*/ 2147483647 h 193"/>
              <a:gd name="T8" fmla="*/ 0 w 2437"/>
              <a:gd name="T9" fmla="*/ 0 h 1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37"/>
              <a:gd name="T16" fmla="*/ 0 h 193"/>
              <a:gd name="T17" fmla="*/ 2437 w 2437"/>
              <a:gd name="T18" fmla="*/ 193 h 1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37" h="193">
                <a:moveTo>
                  <a:pt x="0" y="0"/>
                </a:moveTo>
                <a:lnTo>
                  <a:pt x="2436" y="0"/>
                </a:lnTo>
                <a:lnTo>
                  <a:pt x="2436" y="192"/>
                </a:lnTo>
                <a:lnTo>
                  <a:pt x="0" y="192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 w="50800" cap="rnd">
            <a:solidFill>
              <a:srgbClr val="393939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3365500" y="4094163"/>
            <a:ext cx="26146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 i="0">
                <a:latin typeface="Arial" charset="0"/>
              </a:rPr>
              <a:t>Intermediate-term commercial loans</a:t>
            </a:r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6208713" y="3708400"/>
            <a:ext cx="1069975" cy="306388"/>
          </a:xfrm>
          <a:prstGeom prst="rect">
            <a:avLst/>
          </a:prstGeom>
          <a:solidFill>
            <a:srgbClr val="0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Freeform 22"/>
          <p:cNvSpPr>
            <a:spLocks/>
          </p:cNvSpPr>
          <p:nvPr/>
        </p:nvSpPr>
        <p:spPr bwMode="auto">
          <a:xfrm>
            <a:off x="6037263" y="3708400"/>
            <a:ext cx="1508125" cy="306388"/>
          </a:xfrm>
          <a:custGeom>
            <a:avLst/>
            <a:gdLst>
              <a:gd name="T0" fmla="*/ 0 w 950"/>
              <a:gd name="T1" fmla="*/ 0 h 193"/>
              <a:gd name="T2" fmla="*/ 2147483647 w 950"/>
              <a:gd name="T3" fmla="*/ 0 h 193"/>
              <a:gd name="T4" fmla="*/ 2147483647 w 950"/>
              <a:gd name="T5" fmla="*/ 2147483647 h 193"/>
              <a:gd name="T6" fmla="*/ 0 w 950"/>
              <a:gd name="T7" fmla="*/ 2147483647 h 193"/>
              <a:gd name="T8" fmla="*/ 0 w 950"/>
              <a:gd name="T9" fmla="*/ 0 h 1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50"/>
              <a:gd name="T16" fmla="*/ 0 h 193"/>
              <a:gd name="T17" fmla="*/ 950 w 950"/>
              <a:gd name="T18" fmla="*/ 193 h 1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50" h="193">
                <a:moveTo>
                  <a:pt x="0" y="0"/>
                </a:moveTo>
                <a:lnTo>
                  <a:pt x="949" y="0"/>
                </a:lnTo>
                <a:lnTo>
                  <a:pt x="949" y="192"/>
                </a:lnTo>
                <a:lnTo>
                  <a:pt x="0" y="192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 w="50800" cap="rnd">
            <a:solidFill>
              <a:srgbClr val="393939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6011863" y="3738563"/>
            <a:ext cx="14287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 i="0">
                <a:latin typeface="Arial" charset="0"/>
              </a:rPr>
              <a:t>Commercial paper</a:t>
            </a:r>
          </a:p>
        </p:txBody>
      </p:sp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6410325" y="4122738"/>
            <a:ext cx="957263" cy="461962"/>
          </a:xfrm>
          <a:prstGeom prst="rect">
            <a:avLst/>
          </a:prstGeom>
          <a:solidFill>
            <a:srgbClr val="0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Freeform 25"/>
          <p:cNvSpPr>
            <a:spLocks/>
          </p:cNvSpPr>
          <p:nvPr/>
        </p:nvSpPr>
        <p:spPr bwMode="auto">
          <a:xfrm>
            <a:off x="6410325" y="4122738"/>
            <a:ext cx="1216025" cy="463550"/>
          </a:xfrm>
          <a:custGeom>
            <a:avLst/>
            <a:gdLst>
              <a:gd name="T0" fmla="*/ 0 w 766"/>
              <a:gd name="T1" fmla="*/ 0 h 292"/>
              <a:gd name="T2" fmla="*/ 2147483647 w 766"/>
              <a:gd name="T3" fmla="*/ 0 h 292"/>
              <a:gd name="T4" fmla="*/ 2147483647 w 766"/>
              <a:gd name="T5" fmla="*/ 2147483647 h 292"/>
              <a:gd name="T6" fmla="*/ 0 w 766"/>
              <a:gd name="T7" fmla="*/ 2147483647 h 292"/>
              <a:gd name="T8" fmla="*/ 0 w 766"/>
              <a:gd name="T9" fmla="*/ 0 h 2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66"/>
              <a:gd name="T16" fmla="*/ 0 h 292"/>
              <a:gd name="T17" fmla="*/ 766 w 766"/>
              <a:gd name="T18" fmla="*/ 292 h 2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66" h="292">
                <a:moveTo>
                  <a:pt x="0" y="0"/>
                </a:moveTo>
                <a:lnTo>
                  <a:pt x="765" y="0"/>
                </a:lnTo>
                <a:lnTo>
                  <a:pt x="765" y="291"/>
                </a:lnTo>
                <a:lnTo>
                  <a:pt x="0" y="291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 w="50800" cap="rnd">
            <a:solidFill>
              <a:srgbClr val="393939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6376988" y="4103688"/>
            <a:ext cx="1123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 i="0">
                <a:latin typeface="Arial" charset="0"/>
              </a:rPr>
              <a:t>Medium-term </a:t>
            </a:r>
          </a:p>
          <a:p>
            <a:r>
              <a:rPr lang="en-US" sz="1200" i="0">
                <a:latin typeface="Arial" charset="0"/>
              </a:rPr>
              <a:t>Notes</a:t>
            </a:r>
          </a:p>
        </p:txBody>
      </p:sp>
      <p:sp>
        <p:nvSpPr>
          <p:cNvPr id="4123" name="Freeform 27"/>
          <p:cNvSpPr>
            <a:spLocks/>
          </p:cNvSpPr>
          <p:nvPr/>
        </p:nvSpPr>
        <p:spPr bwMode="auto">
          <a:xfrm>
            <a:off x="2971800" y="4637088"/>
            <a:ext cx="1727200" cy="546100"/>
          </a:xfrm>
          <a:custGeom>
            <a:avLst/>
            <a:gdLst>
              <a:gd name="T0" fmla="*/ 0 w 1088"/>
              <a:gd name="T1" fmla="*/ 0 h 344"/>
              <a:gd name="T2" fmla="*/ 2147483647 w 1088"/>
              <a:gd name="T3" fmla="*/ 0 h 344"/>
              <a:gd name="T4" fmla="*/ 2147483647 w 1088"/>
              <a:gd name="T5" fmla="*/ 2147483647 h 344"/>
              <a:gd name="T6" fmla="*/ 0 w 1088"/>
              <a:gd name="T7" fmla="*/ 2147483647 h 344"/>
              <a:gd name="T8" fmla="*/ 0 w 1088"/>
              <a:gd name="T9" fmla="*/ 0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88"/>
              <a:gd name="T16" fmla="*/ 0 h 344"/>
              <a:gd name="T17" fmla="*/ 1088 w 1088"/>
              <a:gd name="T18" fmla="*/ 344 h 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88" h="344">
                <a:moveTo>
                  <a:pt x="0" y="0"/>
                </a:moveTo>
                <a:lnTo>
                  <a:pt x="1087" y="0"/>
                </a:lnTo>
                <a:lnTo>
                  <a:pt x="1087" y="343"/>
                </a:lnTo>
                <a:lnTo>
                  <a:pt x="0" y="343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 w="50800" cap="rnd">
            <a:solidFill>
              <a:srgbClr val="393939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4860925" y="4811713"/>
            <a:ext cx="1836738" cy="315912"/>
          </a:xfrm>
          <a:prstGeom prst="rect">
            <a:avLst/>
          </a:prstGeom>
          <a:solidFill>
            <a:srgbClr val="0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5" name="Freeform 29"/>
          <p:cNvSpPr>
            <a:spLocks/>
          </p:cNvSpPr>
          <p:nvPr/>
        </p:nvSpPr>
        <p:spPr bwMode="auto">
          <a:xfrm>
            <a:off x="4860925" y="4811713"/>
            <a:ext cx="1838325" cy="315912"/>
          </a:xfrm>
          <a:custGeom>
            <a:avLst/>
            <a:gdLst>
              <a:gd name="T0" fmla="*/ 0 w 1158"/>
              <a:gd name="T1" fmla="*/ 0 h 199"/>
              <a:gd name="T2" fmla="*/ 2147483647 w 1158"/>
              <a:gd name="T3" fmla="*/ 0 h 199"/>
              <a:gd name="T4" fmla="*/ 2147483647 w 1158"/>
              <a:gd name="T5" fmla="*/ 2147483647 h 199"/>
              <a:gd name="T6" fmla="*/ 0 w 1158"/>
              <a:gd name="T7" fmla="*/ 2147483647 h 199"/>
              <a:gd name="T8" fmla="*/ 0 w 1158"/>
              <a:gd name="T9" fmla="*/ 0 h 1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58"/>
              <a:gd name="T16" fmla="*/ 0 h 199"/>
              <a:gd name="T17" fmla="*/ 1158 w 1158"/>
              <a:gd name="T18" fmla="*/ 199 h 1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58" h="199">
                <a:moveTo>
                  <a:pt x="0" y="0"/>
                </a:moveTo>
                <a:lnTo>
                  <a:pt x="1157" y="0"/>
                </a:lnTo>
                <a:lnTo>
                  <a:pt x="1157" y="198"/>
                </a:lnTo>
                <a:lnTo>
                  <a:pt x="0" y="198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 w="50800" cap="rnd">
            <a:solidFill>
              <a:srgbClr val="393939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26" name="Rectangle 30"/>
          <p:cNvSpPr>
            <a:spLocks noChangeArrowheads="1"/>
          </p:cNvSpPr>
          <p:nvPr/>
        </p:nvSpPr>
        <p:spPr bwMode="auto">
          <a:xfrm>
            <a:off x="6604000" y="5256213"/>
            <a:ext cx="709613" cy="306387"/>
          </a:xfrm>
          <a:prstGeom prst="rect">
            <a:avLst/>
          </a:prstGeom>
          <a:solidFill>
            <a:srgbClr val="0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7" name="Freeform 31"/>
          <p:cNvSpPr>
            <a:spLocks/>
          </p:cNvSpPr>
          <p:nvPr/>
        </p:nvSpPr>
        <p:spPr bwMode="auto">
          <a:xfrm>
            <a:off x="6604000" y="5256213"/>
            <a:ext cx="1047750" cy="306387"/>
          </a:xfrm>
          <a:custGeom>
            <a:avLst/>
            <a:gdLst>
              <a:gd name="T0" fmla="*/ 0 w 660"/>
              <a:gd name="T1" fmla="*/ 0 h 193"/>
              <a:gd name="T2" fmla="*/ 2147483647 w 660"/>
              <a:gd name="T3" fmla="*/ 0 h 193"/>
              <a:gd name="T4" fmla="*/ 2147483647 w 660"/>
              <a:gd name="T5" fmla="*/ 2147483647 h 193"/>
              <a:gd name="T6" fmla="*/ 0 w 660"/>
              <a:gd name="T7" fmla="*/ 2147483647 h 193"/>
              <a:gd name="T8" fmla="*/ 0 w 660"/>
              <a:gd name="T9" fmla="*/ 0 h 1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0"/>
              <a:gd name="T16" fmla="*/ 0 h 193"/>
              <a:gd name="T17" fmla="*/ 660 w 660"/>
              <a:gd name="T18" fmla="*/ 193 h 1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0" h="193">
                <a:moveTo>
                  <a:pt x="0" y="0"/>
                </a:moveTo>
                <a:lnTo>
                  <a:pt x="659" y="0"/>
                </a:lnTo>
                <a:lnTo>
                  <a:pt x="659" y="192"/>
                </a:lnTo>
                <a:lnTo>
                  <a:pt x="0" y="192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 w="50800" cap="rnd">
            <a:solidFill>
              <a:srgbClr val="393939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28" name="Rectangle 32"/>
          <p:cNvSpPr>
            <a:spLocks noChangeArrowheads="1"/>
          </p:cNvSpPr>
          <p:nvPr/>
        </p:nvSpPr>
        <p:spPr bwMode="auto">
          <a:xfrm>
            <a:off x="6867525" y="5275263"/>
            <a:ext cx="6159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 i="0">
                <a:latin typeface="Arial" charset="0"/>
              </a:rPr>
              <a:t>Bonds</a:t>
            </a:r>
          </a:p>
        </p:txBody>
      </p:sp>
      <p:sp>
        <p:nvSpPr>
          <p:cNvPr id="4129" name="Rectangle 33"/>
          <p:cNvSpPr>
            <a:spLocks noChangeArrowheads="1"/>
          </p:cNvSpPr>
          <p:nvPr/>
        </p:nvSpPr>
        <p:spPr bwMode="auto">
          <a:xfrm>
            <a:off x="4048125" y="5753100"/>
            <a:ext cx="3236913" cy="306388"/>
          </a:xfrm>
          <a:prstGeom prst="rect">
            <a:avLst/>
          </a:prstGeom>
          <a:solidFill>
            <a:srgbClr val="0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0" name="Freeform 34"/>
          <p:cNvSpPr>
            <a:spLocks/>
          </p:cNvSpPr>
          <p:nvPr/>
        </p:nvSpPr>
        <p:spPr bwMode="auto">
          <a:xfrm>
            <a:off x="4048125" y="5753100"/>
            <a:ext cx="3236913" cy="306388"/>
          </a:xfrm>
          <a:custGeom>
            <a:avLst/>
            <a:gdLst>
              <a:gd name="T0" fmla="*/ 0 w 2039"/>
              <a:gd name="T1" fmla="*/ 0 h 193"/>
              <a:gd name="T2" fmla="*/ 2147483647 w 2039"/>
              <a:gd name="T3" fmla="*/ 0 h 193"/>
              <a:gd name="T4" fmla="*/ 2147483647 w 2039"/>
              <a:gd name="T5" fmla="*/ 2147483647 h 193"/>
              <a:gd name="T6" fmla="*/ 0 w 2039"/>
              <a:gd name="T7" fmla="*/ 2147483647 h 193"/>
              <a:gd name="T8" fmla="*/ 0 w 2039"/>
              <a:gd name="T9" fmla="*/ 0 h 1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39"/>
              <a:gd name="T16" fmla="*/ 0 h 193"/>
              <a:gd name="T17" fmla="*/ 2039 w 2039"/>
              <a:gd name="T18" fmla="*/ 193 h 1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39" h="193">
                <a:moveTo>
                  <a:pt x="0" y="0"/>
                </a:moveTo>
                <a:lnTo>
                  <a:pt x="2038" y="0"/>
                </a:lnTo>
                <a:lnTo>
                  <a:pt x="2038" y="192"/>
                </a:lnTo>
                <a:lnTo>
                  <a:pt x="0" y="192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 w="50800" cap="rnd">
            <a:solidFill>
              <a:srgbClr val="393939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31" name="Rectangle 35"/>
          <p:cNvSpPr>
            <a:spLocks noChangeArrowheads="1"/>
          </p:cNvSpPr>
          <p:nvPr/>
        </p:nvSpPr>
        <p:spPr bwMode="auto">
          <a:xfrm>
            <a:off x="4883150" y="5756275"/>
            <a:ext cx="10652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 i="0">
                <a:latin typeface="Arial" charset="0"/>
              </a:rPr>
              <a:t>Public Equity</a:t>
            </a:r>
          </a:p>
        </p:txBody>
      </p:sp>
      <p:sp>
        <p:nvSpPr>
          <p:cNvPr id="4132" name="Rectangle 36"/>
          <p:cNvSpPr>
            <a:spLocks noChangeArrowheads="1"/>
          </p:cNvSpPr>
          <p:nvPr/>
        </p:nvSpPr>
        <p:spPr bwMode="auto">
          <a:xfrm>
            <a:off x="2703513" y="5743575"/>
            <a:ext cx="1265237" cy="306388"/>
          </a:xfrm>
          <a:prstGeom prst="rect">
            <a:avLst/>
          </a:prstGeom>
          <a:solidFill>
            <a:srgbClr val="004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3" name="Freeform 37"/>
          <p:cNvSpPr>
            <a:spLocks/>
          </p:cNvSpPr>
          <p:nvPr/>
        </p:nvSpPr>
        <p:spPr bwMode="auto">
          <a:xfrm>
            <a:off x="2703513" y="5743575"/>
            <a:ext cx="1266825" cy="306388"/>
          </a:xfrm>
          <a:custGeom>
            <a:avLst/>
            <a:gdLst>
              <a:gd name="T0" fmla="*/ 0 w 798"/>
              <a:gd name="T1" fmla="*/ 0 h 193"/>
              <a:gd name="T2" fmla="*/ 2147483647 w 798"/>
              <a:gd name="T3" fmla="*/ 0 h 193"/>
              <a:gd name="T4" fmla="*/ 2147483647 w 798"/>
              <a:gd name="T5" fmla="*/ 2147483647 h 193"/>
              <a:gd name="T6" fmla="*/ 0 w 798"/>
              <a:gd name="T7" fmla="*/ 2147483647 h 193"/>
              <a:gd name="T8" fmla="*/ 0 w 798"/>
              <a:gd name="T9" fmla="*/ 0 h 1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98"/>
              <a:gd name="T16" fmla="*/ 0 h 193"/>
              <a:gd name="T17" fmla="*/ 798 w 798"/>
              <a:gd name="T18" fmla="*/ 193 h 1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98" h="193">
                <a:moveTo>
                  <a:pt x="0" y="0"/>
                </a:moveTo>
                <a:lnTo>
                  <a:pt x="797" y="0"/>
                </a:lnTo>
                <a:lnTo>
                  <a:pt x="797" y="192"/>
                </a:lnTo>
                <a:lnTo>
                  <a:pt x="0" y="192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 w="50800" cap="rnd">
            <a:solidFill>
              <a:srgbClr val="393939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34" name="Rectangle 38"/>
          <p:cNvSpPr>
            <a:spLocks noChangeArrowheads="1"/>
          </p:cNvSpPr>
          <p:nvPr/>
        </p:nvSpPr>
        <p:spPr bwMode="auto">
          <a:xfrm>
            <a:off x="2693988" y="5762625"/>
            <a:ext cx="12350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 i="0">
                <a:latin typeface="Arial" charset="0"/>
              </a:rPr>
              <a:t>Venture Capital</a:t>
            </a:r>
          </a:p>
        </p:txBody>
      </p:sp>
      <p:sp>
        <p:nvSpPr>
          <p:cNvPr id="4135" name="Rectangle 39"/>
          <p:cNvSpPr>
            <a:spLocks noChangeArrowheads="1"/>
          </p:cNvSpPr>
          <p:nvPr/>
        </p:nvSpPr>
        <p:spPr bwMode="auto">
          <a:xfrm>
            <a:off x="2955925" y="4770438"/>
            <a:ext cx="15049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 i="0">
                <a:latin typeface="Arial" charset="0"/>
              </a:rPr>
              <a:t>Mezzanine Finance</a:t>
            </a:r>
          </a:p>
        </p:txBody>
      </p:sp>
      <p:sp>
        <p:nvSpPr>
          <p:cNvPr id="4136" name="Rectangle 40"/>
          <p:cNvSpPr>
            <a:spLocks noChangeArrowheads="1"/>
          </p:cNvSpPr>
          <p:nvPr/>
        </p:nvSpPr>
        <p:spPr bwMode="auto">
          <a:xfrm>
            <a:off x="5038725" y="4824413"/>
            <a:ext cx="14970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200" i="0">
                <a:latin typeface="Arial" charset="0"/>
              </a:rPr>
              <a:t>Private Placements</a:t>
            </a:r>
          </a:p>
        </p:txBody>
      </p:sp>
      <p:sp>
        <p:nvSpPr>
          <p:cNvPr id="4137" name="Rectangle 41"/>
          <p:cNvSpPr>
            <a:spLocks noChangeArrowheads="1"/>
          </p:cNvSpPr>
          <p:nvPr/>
        </p:nvSpPr>
        <p:spPr bwMode="auto">
          <a:xfrm>
            <a:off x="339725" y="3371850"/>
            <a:ext cx="4905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600" b="1" i="0">
                <a:latin typeface="Arial Narrow" pitchFamily="34" charset="0"/>
              </a:rPr>
              <a:t>Self</a:t>
            </a:r>
          </a:p>
        </p:txBody>
      </p:sp>
      <p:sp>
        <p:nvSpPr>
          <p:cNvPr id="4138" name="Rectangle 42"/>
          <p:cNvSpPr>
            <a:spLocks noChangeArrowheads="1"/>
          </p:cNvSpPr>
          <p:nvPr/>
        </p:nvSpPr>
        <p:spPr bwMode="auto">
          <a:xfrm>
            <a:off x="201613" y="3756025"/>
            <a:ext cx="1035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600" b="1" i="0">
                <a:latin typeface="Arial Narrow" pitchFamily="34" charset="0"/>
              </a:rPr>
              <a:t>Short Debt</a:t>
            </a:r>
          </a:p>
        </p:txBody>
      </p:sp>
      <p:sp>
        <p:nvSpPr>
          <p:cNvPr id="4139" name="Rectangle 43"/>
          <p:cNvSpPr>
            <a:spLocks noChangeArrowheads="1"/>
          </p:cNvSpPr>
          <p:nvPr/>
        </p:nvSpPr>
        <p:spPr bwMode="auto">
          <a:xfrm>
            <a:off x="174625" y="4181475"/>
            <a:ext cx="1173163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 sz="1600" b="1" i="0">
                <a:latin typeface="Arial Narrow" pitchFamily="34" charset="0"/>
              </a:rPr>
              <a:t>Inter-</a:t>
            </a:r>
          </a:p>
          <a:p>
            <a:pPr algn="ctr"/>
            <a:r>
              <a:rPr lang="en-US" sz="1600" b="1" i="0">
                <a:latin typeface="Arial Narrow" pitchFamily="34" charset="0"/>
              </a:rPr>
              <a:t>mediate </a:t>
            </a:r>
          </a:p>
          <a:p>
            <a:pPr algn="ctr"/>
            <a:r>
              <a:rPr lang="en-US" sz="1600" b="1" i="0">
                <a:latin typeface="Arial Narrow" pitchFamily="34" charset="0"/>
              </a:rPr>
              <a:t>Debt</a:t>
            </a:r>
          </a:p>
        </p:txBody>
      </p:sp>
      <p:sp>
        <p:nvSpPr>
          <p:cNvPr id="4140" name="Rectangle 44"/>
          <p:cNvSpPr>
            <a:spLocks noChangeArrowheads="1"/>
          </p:cNvSpPr>
          <p:nvPr/>
        </p:nvSpPr>
        <p:spPr bwMode="auto">
          <a:xfrm>
            <a:off x="144463" y="4894263"/>
            <a:ext cx="11001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600" b="1" i="0">
                <a:latin typeface="Arial Narrow" pitchFamily="34" charset="0"/>
              </a:rPr>
              <a:t>Long-Term </a:t>
            </a:r>
          </a:p>
          <a:p>
            <a:pPr algn="ctr"/>
            <a:r>
              <a:rPr lang="en-US" sz="1600" b="1" i="0">
                <a:latin typeface="Arial Narrow" pitchFamily="34" charset="0"/>
              </a:rPr>
              <a:t>Debt</a:t>
            </a:r>
          </a:p>
        </p:txBody>
      </p:sp>
      <p:sp>
        <p:nvSpPr>
          <p:cNvPr id="4141" name="Rectangle 45"/>
          <p:cNvSpPr>
            <a:spLocks noChangeArrowheads="1"/>
          </p:cNvSpPr>
          <p:nvPr/>
        </p:nvSpPr>
        <p:spPr bwMode="auto">
          <a:xfrm>
            <a:off x="174625" y="5692775"/>
            <a:ext cx="14255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600" b="1" i="0">
                <a:latin typeface="Arial Narrow" pitchFamily="34" charset="0"/>
              </a:rPr>
              <a:t>Outsider Equity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76275" y="227013"/>
            <a:ext cx="7772400" cy="649287"/>
          </a:xfrm>
        </p:spPr>
        <p:txBody>
          <a:bodyPr/>
          <a:lstStyle/>
          <a:p>
            <a:pPr eaLnBrk="1" hangingPunct="1"/>
            <a:r>
              <a:rPr lang="en-US" smtClean="0"/>
              <a:t>No Arbitrage Pricing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275" y="1122363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800" smtClean="0"/>
              <a:t>If investors could buy shares for $15 immediately before the repurchase, and they could sell these shares immediately afterward at a higher price,  this would represent an arbitrage opportunity.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800" smtClean="0"/>
              <a:t>Realistically, the value of the Midco’s equity will rise immediately from $300 million to $335 million after the repurchase announcement. With 20 million shares outstanding, the share price will rise to $16.75 per share.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§"/>
            </a:pPr>
            <a:r>
              <a:rPr lang="en-US" smtClean="0"/>
              <a:t>$335 million </a:t>
            </a:r>
            <a:r>
              <a:rPr lang="en-US" smtClean="0">
                <a:cs typeface="Arial" charset="0"/>
              </a:rPr>
              <a:t>÷ 20 million shares = $16.75 per share</a:t>
            </a:r>
          </a:p>
          <a:p>
            <a:pPr eaLnBrk="1" hangingPunct="1">
              <a:buFont typeface="Wingdings" pitchFamily="2" charset="2"/>
              <a:buChar char="§"/>
            </a:pPr>
            <a:endParaRPr lang="en-US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 Arbitrage Pricing (cont'd)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With a repurchase price of $16.75, the shareholders who tender their shares and the shareholders who hold their shares both gain $1.75 per share as a result of the transaction.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§"/>
            </a:pPr>
            <a:r>
              <a:rPr lang="en-US" smtClean="0"/>
              <a:t>$16.75 − $15 = $1.75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95288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No Arbitrage Pricing (cont'd)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325" y="1662113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The benefit of the interest tax shield goes to all 20 million of the original shares outstanding for a total benefit of $35 million.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mtClean="0"/>
              <a:t>$1.75/share </a:t>
            </a:r>
            <a:r>
              <a:rPr lang="en-US" smtClean="0">
                <a:cs typeface="Arial" charset="0"/>
              </a:rPr>
              <a:t>×</a:t>
            </a:r>
            <a:r>
              <a:rPr lang="en-US" smtClean="0"/>
              <a:t> 20 million shares = $35 million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  <a:buFont typeface="Wingdings" pitchFamily="2" charset="2"/>
              <a:buChar char="§"/>
            </a:pPr>
            <a:r>
              <a:rPr lang="en-US" i="1" smtClean="0"/>
              <a:t>When securities are fairly priced, the original shareholders of a firm capture the full benefit </a:t>
            </a:r>
            <a:br>
              <a:rPr lang="en-US" i="1" smtClean="0"/>
            </a:br>
            <a:r>
              <a:rPr lang="en-US" i="1" smtClean="0"/>
              <a:t>of the interest tax shield from an increase </a:t>
            </a:r>
            <a:br>
              <a:rPr lang="en-US" i="1" smtClean="0"/>
            </a:br>
            <a:r>
              <a:rPr lang="en-US" i="1" smtClean="0"/>
              <a:t>in leverage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Analyzing the Recap: </a:t>
            </a:r>
            <a:br>
              <a:rPr lang="en-US" smtClean="0"/>
            </a:br>
            <a:r>
              <a:rPr lang="en-US" smtClean="0"/>
              <a:t>The Market Value Balance Sheet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0413" y="2085975"/>
            <a:ext cx="7772400" cy="3565525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In the presence of corporate taxes, </a:t>
            </a:r>
            <a:r>
              <a:rPr lang="en-US" i="1" smtClean="0"/>
              <a:t>we must include the interest tax shield as one of the </a:t>
            </a:r>
            <a:br>
              <a:rPr lang="en-US" i="1" smtClean="0"/>
            </a:br>
            <a:r>
              <a:rPr lang="en-US" i="1" smtClean="0"/>
              <a:t>firm’s assets.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i="1" smtClean="0"/>
              <a:t>We have assumed that the firm receives the entire benefit of the tax shields (we assume the firm is always profitable).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i="1" smtClean="0"/>
              <a:t>With more uncertain earnings, the firm’s effective tax rate may be less than the maximum statutory rate.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41350" y="219075"/>
            <a:ext cx="7772400" cy="844550"/>
          </a:xfrm>
        </p:spPr>
        <p:txBody>
          <a:bodyPr/>
          <a:lstStyle/>
          <a:p>
            <a:pPr eaLnBrk="1" hangingPunct="1"/>
            <a:r>
              <a:rPr lang="en-US" smtClean="0"/>
              <a:t>Midco Recapitalization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04813" y="2162175"/>
          <a:ext cx="8455025" cy="41306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13226"/>
                <a:gridCol w="944445"/>
                <a:gridCol w="1499118"/>
                <a:gridCol w="1499118"/>
                <a:gridCol w="1499118"/>
              </a:tblGrid>
              <a:tr h="91454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Market Value Balance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Sheet ($ million)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Initial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Step 1: Recap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Announced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Set 2: Debt Issuance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3: Share Repurchase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90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Assets</a:t>
                      </a:r>
                    </a:p>
                    <a:p>
                      <a:pPr marL="0" indent="0"/>
                      <a:r>
                        <a:rPr lang="en-US" sz="1800" baseline="0" dirty="0" smtClean="0"/>
                        <a:t>  Cash</a:t>
                      </a:r>
                    </a:p>
                    <a:p>
                      <a:pPr marL="0" indent="0"/>
                      <a:r>
                        <a:rPr lang="en-US" sz="1800" baseline="0" dirty="0" smtClean="0"/>
                        <a:t>  Original Assets (V</a:t>
                      </a:r>
                      <a:r>
                        <a:rPr lang="en-US" sz="1800" baseline="30000" dirty="0" smtClean="0"/>
                        <a:t>U</a:t>
                      </a:r>
                      <a:r>
                        <a:rPr lang="en-US" sz="1800" baseline="0" dirty="0" smtClean="0"/>
                        <a:t>)</a:t>
                      </a:r>
                    </a:p>
                    <a:p>
                      <a:pPr marL="0" indent="0"/>
                      <a:r>
                        <a:rPr lang="en-US" sz="1800" baseline="0" dirty="0" smtClean="0"/>
                        <a:t>  Interest tax shield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r>
                        <a:rPr lang="en-US" sz="1800" dirty="0" smtClean="0"/>
                        <a:t>0</a:t>
                      </a:r>
                    </a:p>
                    <a:p>
                      <a:r>
                        <a:rPr lang="en-US" sz="1800" dirty="0" smtClean="0"/>
                        <a:t>300</a:t>
                      </a:r>
                    </a:p>
                    <a:p>
                      <a:r>
                        <a:rPr lang="en-US" sz="1800" dirty="0" smtClean="0"/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r>
                        <a:rPr lang="en-US" sz="1800" dirty="0" smtClean="0"/>
                        <a:t>0</a:t>
                      </a:r>
                    </a:p>
                    <a:p>
                      <a:r>
                        <a:rPr lang="en-US" sz="1800" dirty="0" smtClean="0"/>
                        <a:t>300</a:t>
                      </a:r>
                    </a:p>
                    <a:p>
                      <a:r>
                        <a:rPr lang="en-US" sz="1800" dirty="0" smtClean="0"/>
                        <a:t>35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r>
                        <a:rPr lang="en-US" sz="1800" dirty="0" smtClean="0"/>
                        <a:t>100</a:t>
                      </a:r>
                    </a:p>
                    <a:p>
                      <a:r>
                        <a:rPr lang="en-US" sz="1800" dirty="0" smtClean="0"/>
                        <a:t>300</a:t>
                      </a:r>
                    </a:p>
                    <a:p>
                      <a:r>
                        <a:rPr lang="en-US" sz="1800" dirty="0" smtClean="0"/>
                        <a:t>35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r>
                        <a:rPr lang="en-US" sz="1800" dirty="0" smtClean="0"/>
                        <a:t>0</a:t>
                      </a:r>
                    </a:p>
                    <a:p>
                      <a:r>
                        <a:rPr lang="en-US" sz="1800" dirty="0" smtClean="0"/>
                        <a:t>300</a:t>
                      </a:r>
                    </a:p>
                    <a:p>
                      <a:r>
                        <a:rPr lang="en-US" sz="1800" dirty="0" smtClean="0"/>
                        <a:t>35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54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 Assets</a:t>
                      </a:r>
                    </a:p>
                    <a:p>
                      <a:r>
                        <a:rPr lang="en-US" sz="1800" dirty="0" smtClean="0"/>
                        <a:t>Liabilities</a:t>
                      </a:r>
                    </a:p>
                    <a:p>
                      <a:r>
                        <a:rPr lang="en-US" sz="1800" baseline="0" dirty="0" smtClean="0"/>
                        <a:t>  Debt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300</a:t>
                      </a:r>
                    </a:p>
                    <a:p>
                      <a:endParaRPr lang="en-US" sz="1800" dirty="0" smtClean="0"/>
                    </a:p>
                    <a:p>
                      <a:r>
                        <a:rPr lang="en-US" sz="1800" dirty="0" smtClean="0"/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335</a:t>
                      </a:r>
                    </a:p>
                    <a:p>
                      <a:endParaRPr lang="en-US" sz="1800" dirty="0" smtClean="0"/>
                    </a:p>
                    <a:p>
                      <a:r>
                        <a:rPr lang="en-US" sz="1800" dirty="0" smtClean="0"/>
                        <a:t>0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435</a:t>
                      </a:r>
                    </a:p>
                    <a:p>
                      <a:endParaRPr lang="en-US" sz="1800" dirty="0" smtClean="0"/>
                    </a:p>
                    <a:p>
                      <a:r>
                        <a:rPr lang="en-US" sz="1800" dirty="0" smtClean="0"/>
                        <a:t>100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335</a:t>
                      </a:r>
                    </a:p>
                    <a:p>
                      <a:endParaRPr lang="en-US" sz="1800" dirty="0" smtClean="0"/>
                    </a:p>
                    <a:p>
                      <a:r>
                        <a:rPr lang="en-US" sz="1800" dirty="0" smtClean="0"/>
                        <a:t>100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9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Equity</a:t>
                      </a:r>
                      <a:r>
                        <a:rPr lang="en-US" sz="1800" baseline="0" dirty="0" smtClean="0"/>
                        <a:t> = Assets-Liabilities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335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335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235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9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Shares outstanding (million)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14.03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9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Price per share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$15.00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$16.75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$16.75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$16.75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887" name="TextBox 7"/>
          <p:cNvSpPr txBox="1">
            <a:spLocks noChangeArrowheads="1"/>
          </p:cNvSpPr>
          <p:nvPr/>
        </p:nvSpPr>
        <p:spPr bwMode="auto">
          <a:xfrm>
            <a:off x="735013" y="1154113"/>
            <a:ext cx="73898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i="0"/>
              <a:t>Market Value Balance Sheet for the Steps in Midco’s Leverage Recapitalization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598488" y="355600"/>
            <a:ext cx="45323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3200" i="0"/>
              <a:t>MM with Corporate Taxes</a:t>
            </a:r>
          </a:p>
        </p:txBody>
      </p:sp>
      <p:graphicFrame>
        <p:nvGraphicFramePr>
          <p:cNvPr id="36867" name="Object 3"/>
          <p:cNvGraphicFramePr>
            <a:graphicFrameLocks/>
          </p:cNvGraphicFramePr>
          <p:nvPr/>
        </p:nvGraphicFramePr>
        <p:xfrm>
          <a:off x="1279525" y="1173163"/>
          <a:ext cx="559435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0" name="Equation" r:id="rId4" imgW="3200400" imgH="431800" progId="Equation.3">
                  <p:embed/>
                </p:oleObj>
              </mc:Choice>
              <mc:Fallback>
                <p:oleObj name="Equation" r:id="rId4" imgW="3200400" imgH="431800" progId="Equation.3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10490"/>
                      <a:stretch>
                        <a:fillRect/>
                      </a:stretch>
                    </p:blipFill>
                    <p:spPr bwMode="auto">
                      <a:xfrm>
                        <a:off x="1279525" y="1173163"/>
                        <a:ext cx="5594350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8" name="Rectangle 7"/>
          <p:cNvSpPr>
            <a:spLocks noChangeArrowheads="1"/>
          </p:cNvSpPr>
          <p:nvPr/>
        </p:nvSpPr>
        <p:spPr bwMode="auto">
          <a:xfrm>
            <a:off x="865188" y="3632200"/>
            <a:ext cx="7969250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lnSpc>
                <a:spcPct val="75000"/>
              </a:lnSpc>
            </a:pPr>
            <a:r>
              <a:rPr lang="en-US" sz="2200" i="0"/>
              <a:t>where the cost of equity capital in a levered firm is,</a:t>
            </a:r>
          </a:p>
          <a:p>
            <a:pPr>
              <a:lnSpc>
                <a:spcPct val="75000"/>
              </a:lnSpc>
            </a:pPr>
            <a:endParaRPr lang="en-US" sz="2200" i="0"/>
          </a:p>
          <a:p>
            <a:pPr>
              <a:lnSpc>
                <a:spcPct val="75000"/>
              </a:lnSpc>
            </a:pPr>
            <a:r>
              <a:rPr lang="en-US" sz="2200" i="0"/>
              <a:t>r</a:t>
            </a:r>
            <a:r>
              <a:rPr lang="en-US" sz="2200" i="0" baseline="-25000"/>
              <a:t>SL</a:t>
            </a:r>
            <a:r>
              <a:rPr lang="en-US" sz="2200" i="0"/>
              <a:t> = r</a:t>
            </a:r>
            <a:r>
              <a:rPr lang="en-US" sz="2200" i="0" baseline="-25000"/>
              <a:t>Assets</a:t>
            </a:r>
            <a:r>
              <a:rPr lang="en-US" sz="2200" i="0"/>
              <a:t> +  (r</a:t>
            </a:r>
            <a:r>
              <a:rPr lang="en-US" sz="2200" i="0" baseline="-25000"/>
              <a:t>Assets</a:t>
            </a:r>
            <a:r>
              <a:rPr lang="en-US" sz="2200" i="0"/>
              <a:t> - r</a:t>
            </a:r>
            <a:r>
              <a:rPr lang="en-US" sz="2200" i="0" baseline="-25000"/>
              <a:t>B</a:t>
            </a:r>
            <a:r>
              <a:rPr lang="en-US" sz="2200" i="0"/>
              <a:t>)(1 - T</a:t>
            </a:r>
            <a:r>
              <a:rPr lang="en-US" sz="2200" i="0" baseline="-25000"/>
              <a:t>C</a:t>
            </a:r>
            <a:r>
              <a:rPr lang="en-US" sz="2200" i="0"/>
              <a:t>)(B/S)</a:t>
            </a:r>
          </a:p>
          <a:p>
            <a:pPr>
              <a:lnSpc>
                <a:spcPct val="75000"/>
              </a:lnSpc>
            </a:pPr>
            <a:endParaRPr lang="en-US" sz="2200" i="0"/>
          </a:p>
          <a:p>
            <a:pPr>
              <a:lnSpc>
                <a:spcPct val="75000"/>
              </a:lnSpc>
            </a:pPr>
            <a:r>
              <a:rPr lang="en-US" sz="2200" i="0"/>
              <a:t>	with</a:t>
            </a:r>
          </a:p>
          <a:p>
            <a:pPr>
              <a:lnSpc>
                <a:spcPct val="85000"/>
              </a:lnSpc>
            </a:pPr>
            <a:endParaRPr lang="en-US" sz="2200" i="0"/>
          </a:p>
          <a:p>
            <a:pPr>
              <a:lnSpc>
                <a:spcPct val="75000"/>
              </a:lnSpc>
            </a:pPr>
            <a:r>
              <a:rPr lang="en-US" sz="2200" i="0"/>
              <a:t>r</a:t>
            </a:r>
            <a:r>
              <a:rPr lang="en-US" sz="2200" i="0" baseline="-25000"/>
              <a:t>SU</a:t>
            </a:r>
            <a:r>
              <a:rPr lang="en-US" sz="2200" i="0"/>
              <a:t> = the cost of equity capital in an identical unlevered firm (r</a:t>
            </a:r>
            <a:r>
              <a:rPr lang="en-US" sz="2200" i="0" baseline="-25000"/>
              <a:t>Assets</a:t>
            </a:r>
            <a:r>
              <a:rPr lang="en-US" sz="2200" i="0"/>
              <a:t>)</a:t>
            </a:r>
          </a:p>
          <a:p>
            <a:pPr>
              <a:lnSpc>
                <a:spcPct val="75000"/>
              </a:lnSpc>
            </a:pPr>
            <a:endParaRPr lang="en-US" sz="2200" i="0"/>
          </a:p>
          <a:p>
            <a:pPr>
              <a:lnSpc>
                <a:spcPct val="75000"/>
              </a:lnSpc>
            </a:pPr>
            <a:r>
              <a:rPr lang="en-US" sz="2200" i="0"/>
              <a:t>r</a:t>
            </a:r>
            <a:r>
              <a:rPr lang="en-US" sz="2200" i="0" baseline="-25000"/>
              <a:t>B</a:t>
            </a:r>
            <a:r>
              <a:rPr lang="en-US" sz="2200" i="0"/>
              <a:t> = the cost of debt capital (We will assume debt is riskless)</a:t>
            </a:r>
          </a:p>
        </p:txBody>
      </p:sp>
      <p:graphicFrame>
        <p:nvGraphicFramePr>
          <p:cNvPr id="36869" name="Object 8"/>
          <p:cNvGraphicFramePr>
            <a:graphicFrameLocks/>
          </p:cNvGraphicFramePr>
          <p:nvPr/>
        </p:nvGraphicFramePr>
        <p:xfrm>
          <a:off x="1119188" y="2349500"/>
          <a:ext cx="50736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1" name="Equation" r:id="rId6" imgW="2298700" imgH="393700" progId="Equation.3">
                  <p:embed/>
                </p:oleObj>
              </mc:Choice>
              <mc:Fallback>
                <p:oleObj name="Equation" r:id="rId6" imgW="2298700" imgH="393700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2349500"/>
                        <a:ext cx="507365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2192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Limits to The Use of Debt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85900"/>
            <a:ext cx="7772400" cy="4152900"/>
          </a:xfrm>
          <a:noFill/>
        </p:spPr>
        <p:txBody>
          <a:bodyPr lIns="92075" tIns="46038" rIns="92075" bIns="46038"/>
          <a:lstStyle/>
          <a:p>
            <a:pPr algn="just">
              <a:buFont typeface="Wingdings" pitchFamily="2" charset="2"/>
              <a:buChar char="§"/>
            </a:pPr>
            <a:r>
              <a:rPr lang="en-US" sz="2800" smtClean="0"/>
              <a:t>Given the treatment the U. S. corporate tax code gives to interest payments versus dividend payments, firms have a big incentive to use debt financing.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smtClean="0"/>
              <a:t>Under the MM assumptions with corporate taxes the argument goes to extremes and the message becomes: firms should use 100% debt financing.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smtClean="0"/>
              <a:t>What other costs are associated with the use of debt?  </a:t>
            </a:r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Bankruptcy costs and/or financial distress costs!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1988" y="333375"/>
            <a:ext cx="7772400" cy="66675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Bankruptcy Costs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04888"/>
            <a:ext cx="7772400" cy="4152900"/>
          </a:xfrm>
          <a:noFill/>
        </p:spPr>
        <p:txBody>
          <a:bodyPr lIns="92075" tIns="46038" rIns="92075" bIns="46038"/>
          <a:lstStyle/>
          <a:p>
            <a:pPr>
              <a:buFont typeface="Wingdings" pitchFamily="2" charset="2"/>
              <a:buChar char="§"/>
            </a:pPr>
            <a:r>
              <a:rPr lang="en-US" smtClean="0"/>
              <a:t>Direct costs: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smtClean="0"/>
              <a:t>Legal fees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smtClean="0"/>
              <a:t>Accounting fees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smtClean="0"/>
              <a:t>Costs associated with a trial (expert witnesses)</a:t>
            </a:r>
          </a:p>
          <a:p>
            <a:pPr>
              <a:buFont typeface="Wingdings" pitchFamily="2" charset="2"/>
              <a:buChar char="§"/>
            </a:pPr>
            <a:r>
              <a:rPr lang="en-US" smtClean="0"/>
              <a:t>Indirect costs: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smtClean="0"/>
              <a:t>Reduced effectiveness in the market.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smtClean="0"/>
              <a:t>Lower value of service contracts, warranties.  Decreased willingness of suppliers to provide trade credit (e.g., Pennzoil v. Texaco).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smtClean="0"/>
              <a:t>Loss of value of intangible assets--e.g., patents.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4963"/>
            <a:ext cx="7772400" cy="601662"/>
          </a:xfrm>
          <a:noFill/>
        </p:spPr>
        <p:txBody>
          <a:bodyPr lIns="92075" tIns="46038" rIns="92075" bIns="46038"/>
          <a:lstStyle/>
          <a:p>
            <a:r>
              <a:rPr lang="en-US" sz="3200" smtClean="0"/>
              <a:t>Agency costs of debt</a:t>
            </a:r>
            <a:endParaRPr 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90625"/>
            <a:ext cx="7772400" cy="5667375"/>
          </a:xfrm>
          <a:noFill/>
        </p:spPr>
        <p:txBody>
          <a:bodyPr lIns="92075" tIns="46038" rIns="92075" bIns="46038"/>
          <a:lstStyle/>
          <a:p>
            <a:pPr>
              <a:buFont typeface="Wingdings" pitchFamily="2" charset="2"/>
              <a:buChar char="§"/>
            </a:pPr>
            <a:r>
              <a:rPr lang="en-US" sz="2400" smtClean="0"/>
              <a:t>When bankruptcy is possible incentives may be affected.  </a:t>
            </a:r>
          </a:p>
          <a:p>
            <a:pPr>
              <a:buFont typeface="Wingdings" pitchFamily="2" charset="2"/>
              <a:buChar char="§"/>
            </a:pPr>
            <a:r>
              <a:rPr lang="en-US" sz="2400" smtClean="0"/>
              <a:t>Example (Risk Shifting):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smtClean="0"/>
              <a:t>Big Trouble Corp. (BTC) owes  its creditors $5 million, due in six months. 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smtClean="0"/>
              <a:t>BTC has liquidated its assets because it could not operate profitably.  Its remaining asset is $1 million cash.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smtClean="0"/>
              <a:t>Big Bill, the lone shareholder and general manager is considering two possible investments.  </a:t>
            </a:r>
          </a:p>
          <a:p>
            <a:pPr lvl="2">
              <a:buFont typeface="Wingdings" pitchFamily="2" charset="2"/>
              <a:buChar char="§"/>
            </a:pPr>
            <a:r>
              <a:rPr lang="en-US" smtClean="0"/>
              <a:t>(1)  Buy six month T-bills to earn 3% interest.</a:t>
            </a:r>
          </a:p>
          <a:p>
            <a:pPr lvl="2">
              <a:buFont typeface="Wingdings" pitchFamily="2" charset="2"/>
              <a:buChar char="§"/>
            </a:pPr>
            <a:r>
              <a:rPr lang="en-US" smtClean="0"/>
              <a:t>(2)  Go to Vegas and wager the entire $1 million on a single spin of the roulette wheel.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smtClean="0"/>
              <a:t>Why might Bill consider the second “investment”?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smtClean="0"/>
              <a:t>Would he have considered it in the absence of leverage?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Agency Costs and the Value of Leverage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Leverage can encourage managers and shareholders to act in ways that reduce firm value. 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mtClean="0"/>
              <a:t>It appears that the equity holders benefit at the expense of the debt holders. 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mtClean="0"/>
              <a:t>However, ultimately, it is the shareholders of the firm who bear these agency costs.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>
                <a:solidFill>
                  <a:schemeClr val="tx1"/>
                </a:solidFill>
              </a:rPr>
              <a:t>What is Different Between Debt and Equity?</a:t>
            </a:r>
            <a:endParaRPr lang="en-US" smtClean="0">
              <a:solidFill>
                <a:schemeClr val="hlink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565400"/>
            <a:ext cx="3810000" cy="35306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Fixed Promised payments</a:t>
            </a:r>
          </a:p>
          <a:p>
            <a:r>
              <a:rPr lang="en-US" smtClean="0"/>
              <a:t>Senior to equity</a:t>
            </a:r>
          </a:p>
          <a:p>
            <a:r>
              <a:rPr lang="en-US" smtClean="0"/>
              <a:t>Interest is deductible</a:t>
            </a:r>
          </a:p>
          <a:p>
            <a:r>
              <a:rPr lang="en-US" smtClean="0"/>
              <a:t>Only get control rights in default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576513"/>
            <a:ext cx="3810000" cy="3519487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Uncertain residual cash flows</a:t>
            </a:r>
          </a:p>
          <a:p>
            <a:r>
              <a:rPr lang="en-US" smtClean="0"/>
              <a:t>Subordinated to debt</a:t>
            </a:r>
          </a:p>
          <a:p>
            <a:r>
              <a:rPr lang="en-US" smtClean="0"/>
              <a:t>Dividends are not deductible</a:t>
            </a:r>
          </a:p>
          <a:p>
            <a:r>
              <a:rPr lang="en-US" smtClean="0"/>
              <a:t>Comes with control rights (can vote)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706563" y="1858963"/>
            <a:ext cx="1352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3600" i="0">
                <a:latin typeface="Arial Black" pitchFamily="34" charset="0"/>
              </a:rPr>
              <a:t>Debt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497513" y="1876425"/>
            <a:ext cx="1758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3600" i="0">
                <a:latin typeface="Arial Black" pitchFamily="34" charset="0"/>
              </a:rPr>
              <a:t>Equity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30200" y="295275"/>
            <a:ext cx="84836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Agency Costs </a:t>
            </a:r>
            <a:br>
              <a:rPr lang="en-US" sz="3600" smtClean="0"/>
            </a:br>
            <a:r>
              <a:rPr lang="en-US" sz="3600" smtClean="0"/>
              <a:t>and the Value of Leverage (cont'd)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1350" y="1876425"/>
            <a:ext cx="7772400" cy="4719638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mtClean="0"/>
              <a:t>When a firm adds leverage to its capital structure, the decision has two effects on the share price.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mtClean="0"/>
              <a:t>The debt holders recognize this possibility and pay less for the debt when it is issued, reducing the amount the firm can distribute to shareholders. </a:t>
            </a:r>
          </a:p>
          <a:p>
            <a:pPr lvl="2" eaLnBrk="1" hangingPunct="1">
              <a:spcBef>
                <a:spcPct val="30000"/>
              </a:spcBef>
              <a:buFont typeface="Wingdings" pitchFamily="2" charset="2"/>
              <a:buChar char="§"/>
            </a:pPr>
            <a:r>
              <a:rPr lang="en-US" smtClean="0"/>
              <a:t>Debt holders lose more than shareholders gain from these activities and the net effect is a reduction in the initial share price of the firm.</a:t>
            </a: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A Theory of Capital Structure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00250"/>
            <a:ext cx="8382000" cy="4087813"/>
          </a:xfrm>
          <a:noFill/>
        </p:spPr>
        <p:txBody>
          <a:bodyPr lIns="92075" tIns="46038" rIns="92075" bIns="46038"/>
          <a:lstStyle/>
          <a:p>
            <a:pPr algn="just"/>
            <a:r>
              <a:rPr lang="en-US" sz="2800" smtClean="0"/>
              <a:t>The value of the levered firm can be thought of as:</a:t>
            </a:r>
          </a:p>
          <a:p>
            <a:pPr algn="just">
              <a:buFontTx/>
              <a:buNone/>
            </a:pPr>
            <a:r>
              <a:rPr lang="en-US" sz="2800" smtClean="0"/>
              <a:t>		</a:t>
            </a:r>
          </a:p>
          <a:p>
            <a:pPr algn="ctr">
              <a:buFontTx/>
              <a:buNone/>
            </a:pPr>
            <a:r>
              <a:rPr lang="en-US" smtClean="0"/>
              <a:t>value of equivalent unlevered firm </a:t>
            </a:r>
          </a:p>
          <a:p>
            <a:pPr algn="ctr">
              <a:buFontTx/>
              <a:buNone/>
            </a:pPr>
            <a:r>
              <a:rPr lang="en-US" smtClean="0"/>
              <a:t>+</a:t>
            </a:r>
          </a:p>
          <a:p>
            <a:pPr algn="ctr">
              <a:buFontTx/>
              <a:buNone/>
            </a:pPr>
            <a:r>
              <a:rPr lang="en-US" smtClean="0"/>
              <a:t>present value of tax shields</a:t>
            </a:r>
          </a:p>
          <a:p>
            <a:pPr algn="ctr">
              <a:buFontTx/>
              <a:buNone/>
            </a:pPr>
            <a:r>
              <a:rPr lang="en-US" smtClean="0"/>
              <a:t>-</a:t>
            </a:r>
          </a:p>
          <a:p>
            <a:pPr algn="ctr">
              <a:buFontTx/>
              <a:buNone/>
            </a:pPr>
            <a:r>
              <a:rPr lang="en-US" smtClean="0"/>
              <a:t>present value of bankruptcy and agency costs.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652588" y="290513"/>
            <a:ext cx="7050087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2800" b="1" i="0">
                <a:solidFill>
                  <a:srgbClr val="FF0066"/>
                </a:solidFill>
              </a:rPr>
              <a:t>The Value of the Firm with Costs of Financial Distress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706938" y="2900363"/>
            <a:ext cx="4373562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1800" b="1" i="0">
                <a:solidFill>
                  <a:srgbClr val="000000"/>
                </a:solidFill>
              </a:rPr>
              <a:t>Present value of financial distress costs</a:t>
            </a:r>
          </a:p>
          <a:p>
            <a:pPr algn="ctr">
              <a:lnSpc>
                <a:spcPct val="80000"/>
              </a:lnSpc>
            </a:pPr>
            <a:endParaRPr lang="en-US" sz="1800" b="1" i="0">
              <a:solidFill>
                <a:srgbClr val="000000"/>
              </a:solidFill>
            </a:endParaRP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998538" y="1346200"/>
            <a:ext cx="7940675" cy="494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1800" b="1" i="0">
                <a:solidFill>
                  <a:srgbClr val="790015"/>
                </a:solidFill>
              </a:rPr>
              <a:t>Value of firm (V)</a:t>
            </a:r>
            <a:r>
              <a:rPr lang="en-US" sz="1800" b="1" i="0">
                <a:solidFill>
                  <a:srgbClr val="000000"/>
                </a:solidFill>
              </a:rPr>
              <a:t>														       			      		</a:t>
            </a:r>
            <a:r>
              <a:rPr lang="en-US" sz="1800" b="1">
                <a:solidFill>
                  <a:srgbClr val="000000"/>
                </a:solidFill>
              </a:rPr>
              <a:t>V</a:t>
            </a:r>
            <a:r>
              <a:rPr lang="en-US" sz="1800" b="1" baseline="-25000">
                <a:solidFill>
                  <a:srgbClr val="000000"/>
                </a:solidFill>
              </a:rPr>
              <a:t>L </a:t>
            </a:r>
            <a:r>
              <a:rPr lang="en-US" sz="1800" b="1" i="0">
                <a:solidFill>
                  <a:srgbClr val="000000"/>
                </a:solidFill>
              </a:rPr>
              <a:t>= </a:t>
            </a:r>
            <a:r>
              <a:rPr lang="en-US" sz="1800" b="1">
                <a:solidFill>
                  <a:srgbClr val="000000"/>
                </a:solidFill>
              </a:rPr>
              <a:t>V</a:t>
            </a:r>
            <a:r>
              <a:rPr lang="en-US" sz="1800" b="1" baseline="-25000">
                <a:solidFill>
                  <a:srgbClr val="000000"/>
                </a:solidFill>
              </a:rPr>
              <a:t>U  </a:t>
            </a:r>
            <a:r>
              <a:rPr lang="en-US" sz="1800" b="1" i="0">
                <a:solidFill>
                  <a:srgbClr val="000000"/>
                </a:solidFill>
              </a:rPr>
              <a:t>+</a:t>
            </a:r>
            <a:r>
              <a:rPr lang="en-US" sz="1800" b="1">
                <a:solidFill>
                  <a:srgbClr val="000000"/>
                </a:solidFill>
              </a:rPr>
              <a:t>T</a:t>
            </a:r>
            <a:r>
              <a:rPr lang="en-US" sz="1800" b="1" baseline="-25000">
                <a:solidFill>
                  <a:srgbClr val="000000"/>
                </a:solidFill>
              </a:rPr>
              <a:t>C  </a:t>
            </a:r>
            <a:r>
              <a:rPr lang="en-US" sz="1800" b="1">
                <a:solidFill>
                  <a:srgbClr val="000000"/>
                </a:solidFill>
              </a:rPr>
              <a:t>B </a:t>
            </a:r>
            <a:r>
              <a:rPr lang="en-US" sz="1800" b="1" i="0">
                <a:solidFill>
                  <a:srgbClr val="000000"/>
                </a:solidFill>
              </a:rPr>
              <a:t>=  Value of firm under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b="1" i="0">
                <a:solidFill>
                  <a:srgbClr val="000000"/>
                </a:solidFill>
              </a:rPr>
              <a:t>							  MM with corporate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b="1" i="0">
                <a:solidFill>
                  <a:srgbClr val="000000"/>
                </a:solidFill>
              </a:rPr>
              <a:t>Maximum					  taxes and debt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b="1" i="0">
                <a:solidFill>
                  <a:srgbClr val="000000"/>
                </a:solidFill>
              </a:rPr>
              <a:t>firm value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b="1" i="0">
                <a:solidFill>
                  <a:srgbClr val="000000"/>
                </a:solidFill>
              </a:rPr>
              <a:t>					V= Actual value of firm</a:t>
            </a:r>
          </a:p>
          <a:p>
            <a:pPr marL="342900" indent="-342900">
              <a:lnSpc>
                <a:spcPct val="115000"/>
              </a:lnSpc>
              <a:spcBef>
                <a:spcPct val="20000"/>
              </a:spcBef>
            </a:pPr>
            <a:r>
              <a:rPr lang="en-US" sz="1800" b="1" i="0">
                <a:solidFill>
                  <a:srgbClr val="000000"/>
                </a:solidFill>
              </a:rPr>
              <a:t>					V</a:t>
            </a:r>
            <a:r>
              <a:rPr lang="en-US" sz="1800" b="1" i="0" baseline="-25000">
                <a:solidFill>
                  <a:srgbClr val="000000"/>
                </a:solidFill>
              </a:rPr>
              <a:t>U</a:t>
            </a:r>
            <a:r>
              <a:rPr lang="en-US" sz="1800" b="1" i="0">
                <a:solidFill>
                  <a:srgbClr val="000000"/>
                </a:solidFill>
              </a:rPr>
              <a:t>= Value of firm with no debt</a:t>
            </a:r>
          </a:p>
          <a:p>
            <a:pPr marL="342900" indent="-342900">
              <a:spcBef>
                <a:spcPct val="20000"/>
              </a:spcBef>
            </a:pPr>
            <a:endParaRPr lang="en-US" sz="1800" b="1" i="0">
              <a:solidFill>
                <a:srgbClr val="000000"/>
              </a:solidFill>
            </a:endParaRPr>
          </a:p>
          <a:p>
            <a:pPr marL="342900" indent="-342900">
              <a:spcBef>
                <a:spcPct val="20000"/>
              </a:spcBef>
            </a:pPr>
            <a:endParaRPr lang="en-US" sz="1800" b="1" i="0">
              <a:solidFill>
                <a:srgbClr val="000000"/>
              </a:solidFill>
            </a:endParaRPr>
          </a:p>
          <a:p>
            <a:pPr marL="342900" indent="-342900">
              <a:lnSpc>
                <a:spcPct val="35000"/>
              </a:lnSpc>
              <a:spcBef>
                <a:spcPct val="20000"/>
              </a:spcBef>
            </a:pPr>
            <a:r>
              <a:rPr lang="en-US" sz="1800" b="1" i="0">
                <a:solidFill>
                  <a:srgbClr val="000000"/>
                </a:solidFill>
              </a:rPr>
              <a:t>						   </a:t>
            </a:r>
            <a:r>
              <a:rPr lang="en-US" sz="1800" b="1" i="0">
                <a:solidFill>
                  <a:srgbClr val="790015"/>
                </a:solidFill>
              </a:rPr>
              <a:t>Debt (</a:t>
            </a:r>
            <a:r>
              <a:rPr lang="en-US" sz="1800" b="1">
                <a:solidFill>
                  <a:srgbClr val="790015"/>
                </a:solidFill>
              </a:rPr>
              <a:t>B</a:t>
            </a:r>
            <a:r>
              <a:rPr lang="en-US" sz="1800" b="1" i="0">
                <a:solidFill>
                  <a:srgbClr val="790015"/>
                </a:solidFill>
              </a:rPr>
              <a:t>)</a:t>
            </a:r>
          </a:p>
          <a:p>
            <a:pPr marL="342900" indent="-342900">
              <a:lnSpc>
                <a:spcPct val="35000"/>
              </a:lnSpc>
              <a:spcBef>
                <a:spcPct val="20000"/>
              </a:spcBef>
            </a:pPr>
            <a:r>
              <a:rPr lang="en-US" sz="1800" b="1">
                <a:solidFill>
                  <a:srgbClr val="000000"/>
                </a:solidFill>
              </a:rPr>
              <a:t>			            B</a:t>
            </a:r>
            <a:r>
              <a:rPr lang="en-US" sz="1800" b="1" i="0">
                <a:solidFill>
                  <a:srgbClr val="000000"/>
                </a:solidFill>
              </a:rPr>
              <a:t> *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b="1" i="0">
                <a:solidFill>
                  <a:srgbClr val="000000"/>
                </a:solidFill>
              </a:rPr>
              <a:t>		         </a:t>
            </a:r>
            <a:r>
              <a:rPr lang="en-US" sz="1800" b="1" i="0">
                <a:solidFill>
                  <a:srgbClr val="790015"/>
                </a:solidFill>
              </a:rPr>
              <a:t>Optimal amount of debt</a:t>
            </a:r>
            <a:endParaRPr lang="en-US" sz="1800" b="1" i="0">
              <a:solidFill>
                <a:srgbClr val="00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800" b="1" i="0">
                <a:solidFill>
                  <a:srgbClr val="000000"/>
                </a:solidFill>
              </a:rPr>
              <a:t>The tax shield increases the value of the levered firm.  Financial distress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800" b="1" i="0">
                <a:solidFill>
                  <a:srgbClr val="000000"/>
                </a:solidFill>
              </a:rPr>
              <a:t>costs lower the value of the levered firm.  The two offsetting factors produce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1800" b="1" i="0">
                <a:solidFill>
                  <a:srgbClr val="000000"/>
                </a:solidFill>
              </a:rPr>
              <a:t>an optimal amount of debt.</a:t>
            </a:r>
          </a:p>
        </p:txBody>
      </p:sp>
      <p:grpSp>
        <p:nvGrpSpPr>
          <p:cNvPr id="44037" name="Group 17"/>
          <p:cNvGrpSpPr>
            <a:grpSpLocks/>
          </p:cNvGrpSpPr>
          <p:nvPr/>
        </p:nvGrpSpPr>
        <p:grpSpPr bwMode="auto">
          <a:xfrm>
            <a:off x="2152650" y="1752600"/>
            <a:ext cx="3600450" cy="2857500"/>
            <a:chOff x="1356" y="1104"/>
            <a:chExt cx="2268" cy="1800"/>
          </a:xfrm>
        </p:grpSpPr>
        <p:sp>
          <p:nvSpPr>
            <p:cNvPr id="44038" name="Line 5"/>
            <p:cNvSpPr>
              <a:spLocks noChangeShapeType="1"/>
            </p:cNvSpPr>
            <p:nvPr/>
          </p:nvSpPr>
          <p:spPr bwMode="auto">
            <a:xfrm>
              <a:off x="1356" y="1104"/>
              <a:ext cx="0" cy="1800"/>
            </a:xfrm>
            <a:prstGeom prst="line">
              <a:avLst/>
            </a:prstGeom>
            <a:noFill/>
            <a:ln w="12700">
              <a:solidFill>
                <a:srgbClr val="FF0066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39" name="Line 6"/>
            <p:cNvSpPr>
              <a:spLocks noChangeShapeType="1"/>
            </p:cNvSpPr>
            <p:nvPr/>
          </p:nvSpPr>
          <p:spPr bwMode="auto">
            <a:xfrm>
              <a:off x="1356" y="2892"/>
              <a:ext cx="2268" cy="0"/>
            </a:xfrm>
            <a:prstGeom prst="line">
              <a:avLst/>
            </a:prstGeom>
            <a:noFill/>
            <a:ln w="12700">
              <a:solidFill>
                <a:srgbClr val="FF0066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0" name="Line 7"/>
            <p:cNvSpPr>
              <a:spLocks noChangeShapeType="1"/>
            </p:cNvSpPr>
            <p:nvPr/>
          </p:nvSpPr>
          <p:spPr bwMode="auto">
            <a:xfrm flipV="1">
              <a:off x="1368" y="1464"/>
              <a:ext cx="1680" cy="936"/>
            </a:xfrm>
            <a:prstGeom prst="line">
              <a:avLst/>
            </a:prstGeom>
            <a:noFill/>
            <a:ln w="25400">
              <a:solidFill>
                <a:srgbClr val="FF0066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1" name="Line 8"/>
            <p:cNvSpPr>
              <a:spLocks noChangeShapeType="1"/>
            </p:cNvSpPr>
            <p:nvPr/>
          </p:nvSpPr>
          <p:spPr bwMode="auto">
            <a:xfrm>
              <a:off x="1356" y="2412"/>
              <a:ext cx="1608" cy="0"/>
            </a:xfrm>
            <a:prstGeom prst="line">
              <a:avLst/>
            </a:prstGeom>
            <a:noFill/>
            <a:ln w="25400">
              <a:solidFill>
                <a:srgbClr val="FF0066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2" name="Line 9"/>
            <p:cNvSpPr>
              <a:spLocks noChangeShapeType="1"/>
            </p:cNvSpPr>
            <p:nvPr/>
          </p:nvSpPr>
          <p:spPr bwMode="auto">
            <a:xfrm>
              <a:off x="1356" y="1872"/>
              <a:ext cx="1176" cy="0"/>
            </a:xfrm>
            <a:prstGeom prst="line">
              <a:avLst/>
            </a:prstGeom>
            <a:noFill/>
            <a:ln w="25400">
              <a:solidFill>
                <a:srgbClr val="FF0066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3" name="Line 10"/>
            <p:cNvSpPr>
              <a:spLocks noChangeShapeType="1"/>
            </p:cNvSpPr>
            <p:nvPr/>
          </p:nvSpPr>
          <p:spPr bwMode="auto">
            <a:xfrm>
              <a:off x="2532" y="1872"/>
              <a:ext cx="0" cy="1020"/>
            </a:xfrm>
            <a:prstGeom prst="line">
              <a:avLst/>
            </a:prstGeom>
            <a:noFill/>
            <a:ln w="25400">
              <a:solidFill>
                <a:srgbClr val="FF0066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4" name="Line 11"/>
            <p:cNvSpPr>
              <a:spLocks noChangeShapeType="1"/>
            </p:cNvSpPr>
            <p:nvPr/>
          </p:nvSpPr>
          <p:spPr bwMode="auto">
            <a:xfrm>
              <a:off x="2748" y="1648"/>
              <a:ext cx="0" cy="760"/>
            </a:xfrm>
            <a:prstGeom prst="line">
              <a:avLst/>
            </a:prstGeom>
            <a:noFill/>
            <a:ln w="12700">
              <a:solidFill>
                <a:srgbClr val="FF0066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5" name="Line 12"/>
            <p:cNvSpPr>
              <a:spLocks noChangeShapeType="1"/>
            </p:cNvSpPr>
            <p:nvPr/>
          </p:nvSpPr>
          <p:spPr bwMode="auto">
            <a:xfrm>
              <a:off x="2903" y="1560"/>
              <a:ext cx="14" cy="488"/>
            </a:xfrm>
            <a:prstGeom prst="line">
              <a:avLst/>
            </a:prstGeom>
            <a:noFill/>
            <a:ln w="12700">
              <a:solidFill>
                <a:srgbClr val="FF0066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6" name="Rectangle 13"/>
            <p:cNvSpPr>
              <a:spLocks noChangeArrowheads="1"/>
            </p:cNvSpPr>
            <p:nvPr/>
          </p:nvSpPr>
          <p:spPr bwMode="auto">
            <a:xfrm>
              <a:off x="1377" y="1305"/>
              <a:ext cx="1336" cy="377"/>
            </a:xfrm>
            <a:prstGeom prst="rect">
              <a:avLst/>
            </a:prstGeom>
            <a:noFill/>
            <a:ln w="12700">
              <a:solidFill>
                <a:srgbClr val="FF00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1800" b="1" i="0">
                  <a:solidFill>
                    <a:srgbClr val="000000"/>
                  </a:solidFill>
                </a:rPr>
                <a:t>Present value of tax</a:t>
              </a:r>
            </a:p>
            <a:p>
              <a:pPr algn="ctr">
                <a:lnSpc>
                  <a:spcPct val="80000"/>
                </a:lnSpc>
                <a:spcBef>
                  <a:spcPct val="20000"/>
                </a:spcBef>
              </a:pPr>
              <a:r>
                <a:rPr lang="en-US" sz="1800" b="1" i="0">
                  <a:solidFill>
                    <a:srgbClr val="000000"/>
                  </a:solidFill>
                </a:rPr>
                <a:t> shield on debt</a:t>
              </a:r>
            </a:p>
          </p:txBody>
        </p:sp>
        <p:sp>
          <p:nvSpPr>
            <p:cNvPr id="44047" name="Arc 14"/>
            <p:cNvSpPr>
              <a:spLocks/>
            </p:cNvSpPr>
            <p:nvPr/>
          </p:nvSpPr>
          <p:spPr bwMode="auto">
            <a:xfrm rot="-1740000">
              <a:off x="1462" y="1969"/>
              <a:ext cx="1456" cy="508"/>
            </a:xfrm>
            <a:custGeom>
              <a:avLst/>
              <a:gdLst>
                <a:gd name="T0" fmla="*/ 0 w 21615"/>
                <a:gd name="T1" fmla="*/ 0 h 21600"/>
                <a:gd name="T2" fmla="*/ 0 w 21615"/>
                <a:gd name="T3" fmla="*/ 0 h 21600"/>
                <a:gd name="T4" fmla="*/ 0 w 21615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15"/>
                <a:gd name="T10" fmla="*/ 0 h 21600"/>
                <a:gd name="T11" fmla="*/ 21615 w 2161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15" h="21600" fill="none" extrusionOk="0">
                  <a:moveTo>
                    <a:pt x="0" y="0"/>
                  </a:moveTo>
                  <a:cubicBezTo>
                    <a:pt x="5" y="0"/>
                    <a:pt x="10" y="-1"/>
                    <a:pt x="15" y="0"/>
                  </a:cubicBezTo>
                  <a:cubicBezTo>
                    <a:pt x="11944" y="0"/>
                    <a:pt x="21615" y="9670"/>
                    <a:pt x="21615" y="21600"/>
                  </a:cubicBezTo>
                </a:path>
                <a:path w="21615" h="21600" stroke="0" extrusionOk="0">
                  <a:moveTo>
                    <a:pt x="0" y="0"/>
                  </a:moveTo>
                  <a:cubicBezTo>
                    <a:pt x="5" y="0"/>
                    <a:pt x="10" y="-1"/>
                    <a:pt x="15" y="0"/>
                  </a:cubicBezTo>
                  <a:cubicBezTo>
                    <a:pt x="11944" y="0"/>
                    <a:pt x="21615" y="9670"/>
                    <a:pt x="21615" y="21600"/>
                  </a:cubicBezTo>
                  <a:lnTo>
                    <a:pt x="15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5400" cap="rnd">
              <a:solidFill>
                <a:srgbClr val="FF0066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8" name="Line 15"/>
            <p:cNvSpPr>
              <a:spLocks noChangeShapeType="1"/>
            </p:cNvSpPr>
            <p:nvPr/>
          </p:nvSpPr>
          <p:spPr bwMode="auto">
            <a:xfrm>
              <a:off x="2909" y="1799"/>
              <a:ext cx="225" cy="98"/>
            </a:xfrm>
            <a:prstGeom prst="line">
              <a:avLst/>
            </a:prstGeom>
            <a:noFill/>
            <a:ln w="12700">
              <a:solidFill>
                <a:srgbClr val="FF0066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9" name="Line 16"/>
            <p:cNvSpPr>
              <a:spLocks noChangeShapeType="1"/>
            </p:cNvSpPr>
            <p:nvPr/>
          </p:nvSpPr>
          <p:spPr bwMode="auto">
            <a:xfrm>
              <a:off x="2100" y="1672"/>
              <a:ext cx="634" cy="234"/>
            </a:xfrm>
            <a:prstGeom prst="line">
              <a:avLst/>
            </a:prstGeom>
            <a:noFill/>
            <a:ln w="12700">
              <a:solidFill>
                <a:srgbClr val="FF0066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random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Optimal Leverage with Taxes and Financial Distress Costs</a:t>
            </a:r>
          </a:p>
        </p:txBody>
      </p:sp>
      <p:pic>
        <p:nvPicPr>
          <p:cNvPr id="45059" name="Picture 5" descr="BD16_09_16F01"/>
          <p:cNvPicPr preferRelativeResize="0">
            <a:picLocks noChangeAspect="1" noChangeArrowheads="1"/>
          </p:cNvPicPr>
          <p:nvPr>
            <p:ph type="body" idx="1"/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3775" y="1766888"/>
            <a:ext cx="7173913" cy="4865687"/>
          </a:xfr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Choosing an Amount of Debt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>
              <a:buFont typeface="Wingdings" pitchFamily="2" charset="2"/>
              <a:buChar char="§"/>
            </a:pPr>
            <a:r>
              <a:rPr lang="en-US" sz="2400" smtClean="0"/>
              <a:t>The theory provides no clear formula (unlike NPV) but the tradeoffs are clear; the benefits versus the costs of debt.</a:t>
            </a:r>
          </a:p>
          <a:p>
            <a:pPr>
              <a:buFont typeface="Wingdings" pitchFamily="2" charset="2"/>
              <a:buChar char="§"/>
            </a:pPr>
            <a:r>
              <a:rPr lang="en-US" sz="2400" smtClean="0"/>
              <a:t>Use more debt if: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smtClean="0"/>
              <a:t>effective tax rates are higher,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smtClean="0"/>
              <a:t>operating cash flows are more predictable,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smtClean="0"/>
              <a:t>assets have tangible values in liquidation,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smtClean="0"/>
              <a:t>agency costs can be controlled by contracts.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smtClean="0"/>
              <a:t>A safe strategy might be to emulate the industry average. After all these are the firms who have survived. From there you make alterations as your own situation dictates.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66700" y="209550"/>
            <a:ext cx="8607425" cy="1184275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n-US" sz="3200" i="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Debt-to-Value Ratio </a:t>
            </a:r>
            <a:br>
              <a:rPr lang="en-US" sz="3200" i="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3200" i="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[</a:t>
            </a:r>
            <a:r>
              <a:rPr lang="en-US" sz="32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 </a:t>
            </a:r>
            <a:r>
              <a:rPr lang="en-US" sz="3200" i="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/ (</a:t>
            </a:r>
            <a:r>
              <a:rPr lang="en-US" sz="32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 </a:t>
            </a:r>
            <a:r>
              <a:rPr lang="en-US" sz="3200" i="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+ </a:t>
            </a:r>
            <a:r>
              <a:rPr lang="en-US" sz="32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</a:t>
            </a:r>
            <a:r>
              <a:rPr lang="en-US" sz="3200" i="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)] for Select Industries</a:t>
            </a:r>
          </a:p>
        </p:txBody>
      </p:sp>
      <p:pic>
        <p:nvPicPr>
          <p:cNvPr id="47107" name="Picture 5" descr="BD15_23_15F07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649413"/>
            <a:ext cx="8324850" cy="520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730250" y="1905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The Optimal Debt Level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125" y="1366838"/>
            <a:ext cx="7772400" cy="479425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800" smtClean="0"/>
              <a:t>R&amp;D-Intensive Firms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smtClean="0"/>
              <a:t>Firms with high R&amp;D costs and future growth opportunities typically maintain low debt levels.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smtClean="0"/>
              <a:t>These firms tend to have low current free cash flows and risky business strategies.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800" smtClean="0"/>
              <a:t>Low-Growth, Mature Firms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smtClean="0"/>
              <a:t>Mature, low-growth firms with stable cash flows and tangible assets often carry a high-debt load. 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smtClean="0"/>
              <a:t>These firms tend to have high free cash flows with few good investment opportunities.</a:t>
            </a:r>
          </a:p>
          <a:p>
            <a:pPr eaLnBrk="1" hangingPunct="1">
              <a:spcBef>
                <a:spcPct val="50000"/>
              </a:spcBef>
            </a:pPr>
            <a:endParaRPr lang="en-US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23850"/>
            <a:ext cx="7772400" cy="1476375"/>
          </a:xfrm>
          <a:noFill/>
        </p:spPr>
        <p:txBody>
          <a:bodyPr lIns="92075" tIns="46038" rIns="92075" bIns="46038"/>
          <a:lstStyle/>
          <a:p>
            <a:r>
              <a:rPr lang="en-US" sz="2800" b="1" smtClean="0"/>
              <a:t>Capital Structure:</a:t>
            </a:r>
            <a:br>
              <a:rPr lang="en-US" sz="2800" b="1" smtClean="0"/>
            </a:br>
            <a:r>
              <a:rPr lang="en-US" sz="2800" b="1" smtClean="0"/>
              <a:t>How should a firm structure the liability side of the balance sheet?</a:t>
            </a:r>
            <a:endParaRPr lang="en-US" sz="36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>
              <a:buFont typeface="Wingdings" pitchFamily="2" charset="2"/>
              <a:buChar char="§"/>
            </a:pPr>
            <a:r>
              <a:rPr lang="en-US" sz="2800" smtClean="0"/>
              <a:t>Debt vs.  Equity</a:t>
            </a:r>
          </a:p>
          <a:p>
            <a:pPr>
              <a:buFont typeface="Wingdings" pitchFamily="2" charset="2"/>
              <a:buChar char="§"/>
            </a:pPr>
            <a:r>
              <a:rPr lang="en-US" sz="2800" smtClean="0"/>
              <a:t>We have seen how to calculate the cost of capital when a firm has debt and equity.</a:t>
            </a:r>
          </a:p>
          <a:p>
            <a:pPr>
              <a:buFont typeface="Wingdings" pitchFamily="2" charset="2"/>
              <a:buChar char="§"/>
            </a:pPr>
            <a:r>
              <a:rPr lang="en-US" sz="2800" smtClean="0"/>
              <a:t>However, we have not figured out how much debt the firm should have.</a:t>
            </a:r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Can the firm create value for shareholders through its financing decisions?</a:t>
            </a:r>
          </a:p>
          <a:p>
            <a:pPr>
              <a:buFont typeface="Wingdings" pitchFamily="2" charset="2"/>
              <a:buChar char="§"/>
            </a:pPr>
            <a:r>
              <a:rPr lang="en-US" sz="2800" smtClean="0"/>
              <a:t>In particular, should the firm load up with ‘low cost’ debt?</a:t>
            </a:r>
            <a:endParaRPr lang="en-US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17500" y="346075"/>
            <a:ext cx="8578850" cy="606425"/>
          </a:xfrm>
          <a:noFill/>
        </p:spPr>
        <p:txBody>
          <a:bodyPr lIns="87447" tIns="44581" rIns="87447" bIns="44581"/>
          <a:lstStyle/>
          <a:p>
            <a:pPr>
              <a:lnSpc>
                <a:spcPct val="140000"/>
              </a:lnSpc>
            </a:pPr>
            <a:r>
              <a:rPr lang="en-US" sz="2800" noProof="1" smtClean="0">
                <a:solidFill>
                  <a:schemeClr val="tx1"/>
                </a:solidFill>
              </a:rPr>
              <a:t>Illustration of MM's Proposition I</a:t>
            </a:r>
            <a:endParaRPr lang="en-US" b="1" smtClean="0">
              <a:solidFill>
                <a:schemeClr val="tx1"/>
              </a:solidFill>
            </a:endParaRPr>
          </a:p>
        </p:txBody>
      </p:sp>
      <p:sp>
        <p:nvSpPr>
          <p:cNvPr id="7171" name="Rectangle 1027"/>
          <p:cNvSpPr>
            <a:spLocks noChangeArrowheads="1"/>
          </p:cNvSpPr>
          <p:nvPr/>
        </p:nvSpPr>
        <p:spPr bwMode="auto">
          <a:xfrm>
            <a:off x="158750" y="1212850"/>
            <a:ext cx="8697913" cy="467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447" tIns="44581" rIns="87447" bIns="44581"/>
          <a:lstStyle/>
          <a:p>
            <a:pPr marL="307975" indent="-307975" defTabSz="869950"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3500" b="1" i="0" noProof="1"/>
              <a:t>		</a:t>
            </a:r>
            <a:r>
              <a:rPr lang="en-US" sz="2000" i="0" noProof="1"/>
              <a:t>Physical Assets = $50,000			Cash = $0</a:t>
            </a:r>
          </a:p>
          <a:p>
            <a:pPr marL="307975" indent="-307975" defTabSz="869950">
              <a:lnSpc>
                <a:spcPct val="5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i="0" noProof="1"/>
              <a:t>		Shares Outstanding = 10,000		Debt (B - Bonds) = $0</a:t>
            </a:r>
          </a:p>
          <a:p>
            <a:pPr marL="307975" indent="-307975" defTabSz="869950">
              <a:lnSpc>
                <a:spcPct val="7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i="0" noProof="1"/>
              <a:t>		Expected EBIT = $5,000/yr		Equity (S - Stock) = $50,000</a:t>
            </a:r>
          </a:p>
          <a:p>
            <a:pPr marL="307975" indent="-307975" defTabSz="869950">
              <a:lnSpc>
                <a:spcPct val="6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i="0" noProof="1"/>
              <a:t>		Expected return on assets (r</a:t>
            </a:r>
            <a:r>
              <a:rPr lang="en-US" sz="2000" i="0" baseline="-25000"/>
              <a:t>A</a:t>
            </a:r>
            <a:r>
              <a:rPr lang="en-US" sz="2000" i="0" noProof="1"/>
              <a:t>) = 10%</a:t>
            </a:r>
          </a:p>
          <a:p>
            <a:pPr marL="307975" indent="-307975" defTabSz="869950">
              <a:lnSpc>
                <a:spcPct val="6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i="0" noProof="1"/>
              <a:t>		or Cost of Capital for an all equity firm</a:t>
            </a:r>
            <a:endParaRPr lang="en-US" sz="2000" b="1" i="0" noProof="1"/>
          </a:p>
          <a:p>
            <a:pPr marL="307975" indent="-307975" defTabSz="869950">
              <a:lnSpc>
                <a:spcPct val="14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endParaRPr lang="en-US" sz="2000" b="1" i="0" noProof="1"/>
          </a:p>
          <a:p>
            <a:pPr marL="307975" indent="-307975" defTabSz="869950">
              <a:lnSpc>
                <a:spcPct val="14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/>
              <a:t>Thus, the price of the firm's shares is $5.00 ($50,000 / 10,000)</a:t>
            </a:r>
          </a:p>
          <a:p>
            <a:pPr marL="307975" indent="-307975" defTabSz="869950">
              <a:lnSpc>
                <a:spcPct val="12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u="sng" noProof="1"/>
              <a:t>      Balance Sheet (Market Value)</a:t>
            </a:r>
            <a:endParaRPr lang="en-US" sz="2000" b="1" noProof="1"/>
          </a:p>
          <a:p>
            <a:pPr marL="307975" indent="-307975" defTabSz="869950"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/>
              <a:t>	Cash	=	$0	Debt	=	$0</a:t>
            </a:r>
          </a:p>
          <a:p>
            <a:pPr marL="307975" indent="-307975" defTabSz="869950">
              <a:lnSpc>
                <a:spcPct val="6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/>
              <a:t>	Fixed Assets =	$50,000	Equity	=	$50,000</a:t>
            </a:r>
          </a:p>
          <a:p>
            <a:pPr marL="307975" indent="-307975" defTabSz="869950">
              <a:lnSpc>
                <a:spcPct val="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/>
              <a:t>	</a:t>
            </a:r>
          </a:p>
          <a:p>
            <a:pPr marL="307975" indent="-307975" defTabSz="869950">
              <a:lnSpc>
                <a:spcPct val="3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/>
              <a:t>	______________________________________________________________</a:t>
            </a:r>
          </a:p>
          <a:p>
            <a:pPr marL="307975" indent="-307975" defTabSz="869950"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/>
              <a:t>	Total Assets	$50,000	Total liabilities	$50,000</a:t>
            </a:r>
            <a:endParaRPr lang="en-US" sz="2000" b="1" i="0"/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1154113" y="5788025"/>
            <a:ext cx="6413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Value of fixed assets = c/r = $5,000/0.1 = $50,000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ChangeArrowheads="1"/>
          </p:cNvSpPr>
          <p:nvPr/>
        </p:nvSpPr>
        <p:spPr bwMode="auto">
          <a:xfrm>
            <a:off x="158750" y="779463"/>
            <a:ext cx="8810625" cy="545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447" tIns="44581" rIns="87447" bIns="44581"/>
          <a:lstStyle/>
          <a:p>
            <a:pPr marL="307975" indent="-307975" defTabSz="869950"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r>
              <a:rPr lang="en-US" b="1" i="0" noProof="1"/>
              <a:t>This firm is going to change is capital structure to one where it has 50% debt and 50% equity. Cost of debt (r</a:t>
            </a:r>
            <a:r>
              <a:rPr lang="en-US" b="1" i="0" baseline="-25000"/>
              <a:t>D</a:t>
            </a:r>
            <a:r>
              <a:rPr lang="en-US" b="1" i="0" noProof="1"/>
              <a:t>)= 5%.</a:t>
            </a:r>
          </a:p>
          <a:p>
            <a:pPr marL="307975" indent="-307975" defTabSz="869950"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r>
              <a:rPr lang="en-US" b="1" i="0" noProof="1"/>
              <a:t>Issue Bonds = $25,000</a:t>
            </a:r>
          </a:p>
          <a:p>
            <a:pPr marL="307975" indent="-307975" defTabSz="869950"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r>
              <a:rPr lang="en-US" b="1" i="0" noProof="1"/>
              <a:t>Note that this is a pure capital structure change - nothing else is altered.</a:t>
            </a:r>
          </a:p>
          <a:p>
            <a:pPr marL="307975" indent="-307975" defTabSz="869950">
              <a:spcBef>
                <a:spcPct val="20000"/>
              </a:spcBef>
              <a:tabLst>
                <a:tab pos="741363" algn="l"/>
                <a:tab pos="1235075" algn="l"/>
              </a:tabLst>
            </a:pPr>
            <a:endParaRPr lang="en-US" b="1" i="0" noProof="1"/>
          </a:p>
          <a:p>
            <a:pPr marL="307975" indent="-307975" defTabSz="869950">
              <a:lnSpc>
                <a:spcPct val="3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b="1" u="sng" noProof="1"/>
              <a:t>					           </a:t>
            </a:r>
            <a:r>
              <a:rPr lang="en-US" b="1" noProof="1"/>
              <a:t>            </a:t>
            </a:r>
            <a:r>
              <a:rPr lang="en-US" b="1" u="sng" noProof="1"/>
              <a:t>After Recapitalization</a:t>
            </a:r>
            <a:endParaRPr lang="en-US" b="1" noProof="1"/>
          </a:p>
          <a:p>
            <a:pPr marL="307975" indent="-307975" defTabSz="869950"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b="1" i="0" noProof="1"/>
              <a:t>	</a:t>
            </a:r>
            <a:r>
              <a:rPr lang="en-US" sz="2000" b="1" i="0" noProof="1"/>
              <a:t>Cash	=	$25,000	       Debt	=		$25,000</a:t>
            </a:r>
          </a:p>
          <a:p>
            <a:pPr marL="307975" indent="-307975" defTabSz="869950">
              <a:lnSpc>
                <a:spcPct val="5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/>
              <a:t>	Fixed	=	$50,000	       Equity	=		$50,000</a:t>
            </a:r>
          </a:p>
          <a:p>
            <a:pPr marL="307975" indent="-307975" defTabSz="869950">
              <a:lnSpc>
                <a:spcPct val="3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/>
              <a:t>	Assets</a:t>
            </a:r>
          </a:p>
          <a:p>
            <a:pPr marL="307975" indent="-307975" defTabSz="869950">
              <a:lnSpc>
                <a:spcPct val="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/>
              <a:t>	______________________________________________________________</a:t>
            </a:r>
          </a:p>
          <a:p>
            <a:pPr marL="307975" indent="-307975" defTabSz="869950">
              <a:lnSpc>
                <a:spcPct val="6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/>
              <a:t>	</a:t>
            </a:r>
            <a:endParaRPr lang="en-US" sz="2000" b="1" i="0"/>
          </a:p>
          <a:p>
            <a:pPr marL="307975" indent="-307975" defTabSz="869950">
              <a:lnSpc>
                <a:spcPct val="6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/>
              <a:t>	</a:t>
            </a:r>
            <a:r>
              <a:rPr lang="en-US" sz="2000" b="1" i="0" noProof="1"/>
              <a:t>Total Assets	$75,000	       Total liabilities		$75,000</a:t>
            </a:r>
          </a:p>
          <a:p>
            <a:pPr marL="307975" indent="-307975" defTabSz="869950">
              <a:lnSpc>
                <a:spcPct val="6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endParaRPr lang="en-US" sz="2000" b="1" i="0" noProof="1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ChangeArrowheads="1"/>
          </p:cNvSpPr>
          <p:nvPr/>
        </p:nvSpPr>
        <p:spPr bwMode="auto">
          <a:xfrm>
            <a:off x="158750" y="779463"/>
            <a:ext cx="8810625" cy="545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447" tIns="44581" rIns="87447" bIns="44581"/>
          <a:lstStyle/>
          <a:p>
            <a:pPr marL="307975" indent="-307975" defTabSz="86995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r>
              <a:rPr lang="en-US" b="1" i="0" noProof="1"/>
              <a:t>Next, the stockholders pay out the cash as a dividend.</a:t>
            </a:r>
            <a:endParaRPr lang="en-US" sz="3600" b="1" i="0"/>
          </a:p>
          <a:p>
            <a:pPr marL="307975" indent="-307975" defTabSz="869950"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r>
              <a:rPr lang="en-US" b="1" i="0" noProof="1"/>
              <a:t>Issue the Bonds = $25,000 and Pay Dividend = $25,000</a:t>
            </a:r>
          </a:p>
          <a:p>
            <a:pPr marL="307975" indent="-307975" defTabSz="869950"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r>
              <a:rPr lang="en-US" b="1" i="0" noProof="1"/>
              <a:t>Again this is a pure capital structure change - nothing else is altered.</a:t>
            </a:r>
          </a:p>
          <a:p>
            <a:pPr marL="307975" indent="-307975" defTabSz="869950">
              <a:spcBef>
                <a:spcPct val="20000"/>
              </a:spcBef>
              <a:tabLst>
                <a:tab pos="741363" algn="l"/>
                <a:tab pos="1235075" algn="l"/>
              </a:tabLst>
            </a:pPr>
            <a:endParaRPr lang="en-US" b="1" i="0" noProof="1"/>
          </a:p>
          <a:p>
            <a:pPr marL="307975" indent="-307975" defTabSz="869950">
              <a:lnSpc>
                <a:spcPct val="3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b="1" u="sng" noProof="1"/>
              <a:t>					           </a:t>
            </a:r>
            <a:r>
              <a:rPr lang="en-US" b="1" noProof="1"/>
              <a:t>            </a:t>
            </a:r>
            <a:r>
              <a:rPr lang="en-US" b="1" u="sng" noProof="1"/>
              <a:t>After Recapitalization</a:t>
            </a:r>
            <a:endParaRPr lang="en-US" b="1" noProof="1"/>
          </a:p>
          <a:p>
            <a:pPr marL="307975" indent="-307975" defTabSz="869950"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b="1" i="0" noProof="1"/>
              <a:t>	</a:t>
            </a:r>
            <a:r>
              <a:rPr lang="en-US" sz="2000" b="1" i="0" noProof="1"/>
              <a:t>Cash	=	$0	       Debt	=		$25,000</a:t>
            </a:r>
          </a:p>
          <a:p>
            <a:pPr marL="307975" indent="-307975" defTabSz="869950">
              <a:lnSpc>
                <a:spcPct val="5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/>
              <a:t>	Fixed	=	$50,000	       Equity	=		$25,000</a:t>
            </a:r>
          </a:p>
          <a:p>
            <a:pPr marL="307975" indent="-307975" defTabSz="869950">
              <a:lnSpc>
                <a:spcPct val="3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/>
              <a:t>	Assets</a:t>
            </a:r>
          </a:p>
          <a:p>
            <a:pPr marL="307975" indent="-307975" defTabSz="869950">
              <a:lnSpc>
                <a:spcPct val="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/>
              <a:t>	______________________________________________________________</a:t>
            </a:r>
          </a:p>
          <a:p>
            <a:pPr marL="307975" indent="-307975" defTabSz="869950">
              <a:lnSpc>
                <a:spcPct val="6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 noProof="1"/>
              <a:t>	</a:t>
            </a:r>
            <a:endParaRPr lang="en-US" sz="2000" b="1" i="0"/>
          </a:p>
          <a:p>
            <a:pPr marL="307975" indent="-307975" defTabSz="869950">
              <a:lnSpc>
                <a:spcPct val="6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sz="2000" b="1" i="0"/>
              <a:t>	</a:t>
            </a:r>
            <a:r>
              <a:rPr lang="en-US" sz="2000" b="1" i="0" noProof="1"/>
              <a:t>Total Assets	$50,000	       Total liabilities		$50,000</a:t>
            </a:r>
          </a:p>
          <a:p>
            <a:pPr marL="307975" indent="-307975" defTabSz="869950">
              <a:lnSpc>
                <a:spcPct val="60000"/>
              </a:lnSpc>
              <a:spcBef>
                <a:spcPct val="20000"/>
              </a:spcBef>
              <a:tabLst>
                <a:tab pos="741363" algn="l"/>
                <a:tab pos="1235075" algn="l"/>
              </a:tabLst>
            </a:pPr>
            <a:endParaRPr lang="en-US" sz="2000" b="1" i="0" noProof="1"/>
          </a:p>
          <a:p>
            <a:pPr marL="307975" indent="-307975" defTabSz="86995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r>
              <a:rPr lang="en-US" sz="2000" b="1" i="0" noProof="1"/>
              <a:t>The value of the firm is unchanged at $50,000. The wealth of the stockholders is also unchanged at $5.00 per share; $2.50 in dividend + 2.50  in new share price.  New share price computed as 25,000 divided by 10,000.</a:t>
            </a:r>
            <a:endParaRPr lang="en-US" sz="3000" b="1" i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ChangeArrowheads="1"/>
          </p:cNvSpPr>
          <p:nvPr/>
        </p:nvSpPr>
        <p:spPr bwMode="auto">
          <a:xfrm>
            <a:off x="158750" y="1471613"/>
            <a:ext cx="8810625" cy="510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447" tIns="44581" rIns="87447" bIns="44581"/>
          <a:lstStyle/>
          <a:p>
            <a:pPr marL="307975" indent="-307975" defTabSz="869950"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r>
              <a:rPr lang="en-US" i="0" noProof="1"/>
              <a:t>A firm produces an annual cash flow of $EBIT. If the discount rate for these cash flows is r</a:t>
            </a:r>
            <a:r>
              <a:rPr lang="en-US" i="0" baseline="-25000"/>
              <a:t>A</a:t>
            </a:r>
            <a:r>
              <a:rPr lang="en-US" i="0" noProof="1"/>
              <a:t>, then the expected value of the firm (assuming perpetual cash flows) is:</a:t>
            </a:r>
          </a:p>
          <a:p>
            <a:pPr marL="307975" indent="-307975" defTabSz="869950"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i="0" noProof="1"/>
              <a:t> </a:t>
            </a:r>
            <a:r>
              <a:rPr lang="en-US" b="1" i="0" noProof="1"/>
              <a:t>						V = EBIT / r</a:t>
            </a:r>
            <a:r>
              <a:rPr lang="en-US" b="1" i="0" baseline="-25000"/>
              <a:t>A</a:t>
            </a:r>
            <a:endParaRPr lang="en-US" b="1" i="0" noProof="1"/>
          </a:p>
          <a:p>
            <a:pPr marL="307975" indent="-307975" defTabSz="869950"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r>
              <a:rPr lang="en-US" i="0" noProof="1"/>
              <a:t>where r</a:t>
            </a:r>
            <a:r>
              <a:rPr lang="en-US" i="0" baseline="-25000"/>
              <a:t>A</a:t>
            </a:r>
            <a:r>
              <a:rPr lang="en-US" i="0" noProof="1"/>
              <a:t> is the expected return on</a:t>
            </a:r>
            <a:r>
              <a:rPr lang="en-US" i="0"/>
              <a:t> </a:t>
            </a:r>
            <a:r>
              <a:rPr lang="en-US" i="0" noProof="1"/>
              <a:t>assets</a:t>
            </a:r>
            <a:r>
              <a:rPr lang="en-US" i="0"/>
              <a:t> </a:t>
            </a:r>
            <a:r>
              <a:rPr lang="en-US" i="0" noProof="1"/>
              <a:t>or the expected return on equity r</a:t>
            </a:r>
            <a:r>
              <a:rPr lang="en-US" i="0" baseline="-25000"/>
              <a:t>E</a:t>
            </a:r>
            <a:r>
              <a:rPr lang="en-US" i="0" noProof="1"/>
              <a:t> for an all-equity firm.</a:t>
            </a:r>
          </a:p>
          <a:p>
            <a:pPr marL="307975" indent="-307975" defTabSz="869950">
              <a:lnSpc>
                <a:spcPct val="0"/>
              </a:lnSpc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endParaRPr lang="en-US" i="0" noProof="1"/>
          </a:p>
          <a:p>
            <a:pPr marL="307975" indent="-307975" defTabSz="869950">
              <a:spcBef>
                <a:spcPct val="20000"/>
              </a:spcBef>
              <a:buFont typeface="Wingdings" pitchFamily="2" charset="2"/>
              <a:buChar char="§"/>
              <a:tabLst>
                <a:tab pos="741363" algn="l"/>
                <a:tab pos="1235075" algn="l"/>
              </a:tabLst>
            </a:pPr>
            <a:r>
              <a:rPr lang="en-US" i="0" noProof="1"/>
              <a:t>The level of debt affects only the liabilities side of the firm. Because capital structure has no effect on the assets of a firm, EBIT and r</a:t>
            </a:r>
            <a:r>
              <a:rPr lang="en-US" i="0" baseline="-25000"/>
              <a:t>A</a:t>
            </a:r>
            <a:r>
              <a:rPr lang="en-US" i="0" noProof="1"/>
              <a:t> are unaffected. Therefore, firm value is unaffected by pure capital structure changes. Let U=no debt, L=with debt</a:t>
            </a:r>
          </a:p>
          <a:p>
            <a:pPr marL="307975" indent="-307975" defTabSz="869950">
              <a:spcBef>
                <a:spcPct val="20000"/>
              </a:spcBef>
              <a:tabLst>
                <a:tab pos="741363" algn="l"/>
                <a:tab pos="1235075" algn="l"/>
              </a:tabLst>
            </a:pPr>
            <a:endParaRPr lang="en-US" i="0" noProof="1"/>
          </a:p>
          <a:p>
            <a:pPr marL="307975" indent="-307975" algn="ctr" defTabSz="869950">
              <a:spcBef>
                <a:spcPct val="20000"/>
              </a:spcBef>
              <a:tabLst>
                <a:tab pos="741363" algn="l"/>
                <a:tab pos="1235075" algn="l"/>
              </a:tabLst>
            </a:pPr>
            <a:r>
              <a:rPr lang="en-US" i="0" noProof="1"/>
              <a:t>		MM Proposition I (no taxes) : V</a:t>
            </a:r>
            <a:r>
              <a:rPr lang="en-US" i="0" baseline="-25000" noProof="1"/>
              <a:t>L</a:t>
            </a:r>
            <a:r>
              <a:rPr lang="en-US" i="0" noProof="1"/>
              <a:t> = V</a:t>
            </a:r>
            <a:r>
              <a:rPr lang="en-US" i="0" baseline="-25000" noProof="1"/>
              <a:t>U</a:t>
            </a:r>
            <a:r>
              <a:rPr lang="en-US" i="0" noProof="1"/>
              <a:t> = EBIT / r</a:t>
            </a:r>
            <a:r>
              <a:rPr lang="en-US" i="0" baseline="-25000"/>
              <a:t>A</a:t>
            </a:r>
            <a:endParaRPr lang="en-US" sz="3500" i="0" baseline="-2500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title"/>
          </p:nvPr>
        </p:nvSpPr>
        <p:spPr/>
        <p:txBody>
          <a:bodyPr lIns="98764" tIns="49382" rIns="98764" bIns="49382" anchor="t"/>
          <a:lstStyle/>
          <a:p>
            <a:r>
              <a:rPr lang="en-US" sz="3600" smtClean="0">
                <a:solidFill>
                  <a:schemeClr val="tx1"/>
                </a:solidFill>
              </a:rPr>
              <a:t>Logic Behind MM Proposition I</a:t>
            </a:r>
            <a:endParaRPr lang="en-US" smtClean="0"/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982</TotalTime>
  <Words>2592</Words>
  <Application>Microsoft Office PowerPoint</Application>
  <PresentationFormat>On-screen Show (4:3)</PresentationFormat>
  <Paragraphs>423</Paragraphs>
  <Slides>46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46</vt:i4>
      </vt:variant>
    </vt:vector>
  </HeadingPairs>
  <TitlesOfParts>
    <vt:vector size="57" baseType="lpstr">
      <vt:lpstr>Times New Roman</vt:lpstr>
      <vt:lpstr>Arial</vt:lpstr>
      <vt:lpstr>Wingdings</vt:lpstr>
      <vt:lpstr>Arial Narrow</vt:lpstr>
      <vt:lpstr>Arial Black</vt:lpstr>
      <vt:lpstr>Symbol</vt:lpstr>
      <vt:lpstr>Monotype Sorts</vt:lpstr>
      <vt:lpstr>Blank Presentation</vt:lpstr>
      <vt:lpstr>Microsoft Equation 3.0</vt:lpstr>
      <vt:lpstr>Microsoft Excel Worksheet</vt:lpstr>
      <vt:lpstr>MathType 5.0 Equation</vt:lpstr>
      <vt:lpstr> FIN 40153: Advanced Corporate Finance</vt:lpstr>
      <vt:lpstr>The Capital Structure Choice</vt:lpstr>
      <vt:lpstr>What Does Financing Look Like?</vt:lpstr>
      <vt:lpstr>What is Different Between Debt and Equity?</vt:lpstr>
      <vt:lpstr>Capital Structure: How should a firm structure the liability side of the balance sheet?</vt:lpstr>
      <vt:lpstr>Illustration of MM's Proposition I</vt:lpstr>
      <vt:lpstr>PowerPoint Presentation</vt:lpstr>
      <vt:lpstr>PowerPoint Presentation</vt:lpstr>
      <vt:lpstr>Logic Behind MM Proposition I</vt:lpstr>
      <vt:lpstr>What Happens to the WACC?</vt:lpstr>
      <vt:lpstr>PowerPoint Presentation</vt:lpstr>
      <vt:lpstr>WACC under MM Proposition I</vt:lpstr>
      <vt:lpstr>What about tax deductions for interest?</vt:lpstr>
      <vt:lpstr>The Interest Tax Deduction (cont'd)</vt:lpstr>
      <vt:lpstr>Safeway (continued)</vt:lpstr>
      <vt:lpstr>The Interest Tax Deduction (cont'd)</vt:lpstr>
      <vt:lpstr>The Interest Tax Deduction (cont'd)</vt:lpstr>
      <vt:lpstr>The Interest Tax Shield and Firm Value</vt:lpstr>
      <vt:lpstr>The Interest Tax Shield and Firm Value (cont'd)</vt:lpstr>
      <vt:lpstr>MM Proposition I (Corporate Taxes)</vt:lpstr>
      <vt:lpstr>Illustration of MM's Proposition I with Taxes</vt:lpstr>
      <vt:lpstr>PowerPoint Presentation</vt:lpstr>
      <vt:lpstr>Recapitalizing to Capture  the Tax Shield</vt:lpstr>
      <vt:lpstr>The Tax Benefit</vt:lpstr>
      <vt:lpstr>The Tax Benefit (cont'd)</vt:lpstr>
      <vt:lpstr>The Tax Benefit (cont'd)</vt:lpstr>
      <vt:lpstr>The Share Repurchase</vt:lpstr>
      <vt:lpstr>The Share Repurchase (cont'd)</vt:lpstr>
      <vt:lpstr>The Share Repurchase (cont'd)</vt:lpstr>
      <vt:lpstr>No Arbitrage Pricing</vt:lpstr>
      <vt:lpstr>No Arbitrage Pricing (cont'd)</vt:lpstr>
      <vt:lpstr>No Arbitrage Pricing (cont'd)</vt:lpstr>
      <vt:lpstr>Analyzing the Recap:  The Market Value Balance Sheet</vt:lpstr>
      <vt:lpstr>Midco Recapitalization</vt:lpstr>
      <vt:lpstr>PowerPoint Presentation</vt:lpstr>
      <vt:lpstr>Limits to The Use of Debt</vt:lpstr>
      <vt:lpstr>Bankruptcy Costs</vt:lpstr>
      <vt:lpstr>Agency costs of debt</vt:lpstr>
      <vt:lpstr>Agency Costs and the Value of Leverage</vt:lpstr>
      <vt:lpstr>Agency Costs  and the Value of Leverage (cont'd)</vt:lpstr>
      <vt:lpstr>A Theory of Capital Structure</vt:lpstr>
      <vt:lpstr>PowerPoint Presentation</vt:lpstr>
      <vt:lpstr>Optimal Leverage with Taxes and Financial Distress Costs</vt:lpstr>
      <vt:lpstr>Choosing an Amount of Debt</vt:lpstr>
      <vt:lpstr>PowerPoint Presentation</vt:lpstr>
      <vt:lpstr>The Optimal Debt Level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Finance Matters</dc:title>
  <dc:creator>Tim Opler</dc:creator>
  <cp:lastModifiedBy>Bizjak, John</cp:lastModifiedBy>
  <cp:revision>185</cp:revision>
  <cp:lastPrinted>1999-03-04T23:01:29Z</cp:lastPrinted>
  <dcterms:created xsi:type="dcterms:W3CDTF">1995-05-28T16:33:00Z</dcterms:created>
  <dcterms:modified xsi:type="dcterms:W3CDTF">2012-10-26T21:55:44Z</dcterms:modified>
</cp:coreProperties>
</file>