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83" r:id="rId5"/>
    <p:sldId id="473" r:id="rId6"/>
    <p:sldId id="295" r:id="rId7"/>
    <p:sldId id="441" r:id="rId8"/>
    <p:sldId id="451" r:id="rId9"/>
    <p:sldId id="452" r:id="rId10"/>
    <p:sldId id="467" r:id="rId11"/>
    <p:sldId id="468" r:id="rId12"/>
    <p:sldId id="484" r:id="rId13"/>
    <p:sldId id="469" r:id="rId14"/>
    <p:sldId id="470" r:id="rId15"/>
    <p:sldId id="471" r:id="rId16"/>
    <p:sldId id="472" r:id="rId17"/>
    <p:sldId id="485" r:id="rId18"/>
    <p:sldId id="453" r:id="rId1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66"/>
    <a:srgbClr val="CCFFCC"/>
    <a:srgbClr val="D5D7FF"/>
    <a:srgbClr val="82CBEB"/>
    <a:srgbClr val="FF66FF"/>
    <a:srgbClr val="00B0F0"/>
    <a:srgbClr val="FF0000"/>
    <a:srgbClr val="DFAE6E"/>
    <a:srgbClr val="6B6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C9066F-DB46-4694-B319-BD1226F202DA}" v="4" dt="2023-03-30T15:27:23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6" autoAdjust="0"/>
    <p:restoredTop sz="93410" autoAdjust="0"/>
  </p:normalViewPr>
  <p:slideViewPr>
    <p:cSldViewPr>
      <p:cViewPr varScale="1">
        <p:scale>
          <a:sx n="109" d="100"/>
          <a:sy n="109" d="100"/>
        </p:scale>
        <p:origin x="7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140"/>
    </p:cViewPr>
  </p:sorterViewPr>
  <p:notesViewPr>
    <p:cSldViewPr>
      <p:cViewPr varScale="1">
        <p:scale>
          <a:sx n="72" d="100"/>
          <a:sy n="72" d="100"/>
        </p:scale>
        <p:origin x="235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Gagne" userId="a82c06d6d8bc1c64" providerId="LiveId" clId="{8732DD32-75CC-4657-9E4E-D647436DFFBB}"/>
    <pc:docChg chg="modSld">
      <pc:chgData name="Michele Gagne" userId="a82c06d6d8bc1c64" providerId="LiveId" clId="{8732DD32-75CC-4657-9E4E-D647436DFFBB}" dt="2022-10-09T17:39:15.226" v="0" actId="14734"/>
      <pc:docMkLst>
        <pc:docMk/>
      </pc:docMkLst>
      <pc:sldChg chg="modSp mod">
        <pc:chgData name="Michele Gagne" userId="a82c06d6d8bc1c64" providerId="LiveId" clId="{8732DD32-75CC-4657-9E4E-D647436DFFBB}" dt="2022-10-09T17:39:15.226" v="0" actId="14734"/>
        <pc:sldMkLst>
          <pc:docMk/>
          <pc:sldMk cId="1278538587" sldId="467"/>
        </pc:sldMkLst>
        <pc:graphicFrameChg chg="modGraphic">
          <ac:chgData name="Michele Gagne" userId="a82c06d6d8bc1c64" providerId="LiveId" clId="{8732DD32-75CC-4657-9E4E-D647436DFFBB}" dt="2022-10-09T17:39:15.226" v="0" actId="14734"/>
          <ac:graphicFrameMkLst>
            <pc:docMk/>
            <pc:sldMk cId="1278538587" sldId="467"/>
            <ac:graphicFrameMk id="4" creationId="{09C6017B-B8C3-440D-BB30-2E4A8BCC8522}"/>
          </ac:graphicFrameMkLst>
        </pc:graphicFrameChg>
      </pc:sldChg>
    </pc:docChg>
  </pc:docChgLst>
  <pc:docChgLst>
    <pc:chgData name="Michele Gagne" userId="a82c06d6d8bc1c64" providerId="LiveId" clId="{9C7A2DB3-F925-4206-98E5-01FBA8FB91FE}"/>
    <pc:docChg chg="modMainMaster">
      <pc:chgData name="Michele Gagne" userId="a82c06d6d8bc1c64" providerId="LiveId" clId="{9C7A2DB3-F925-4206-98E5-01FBA8FB91FE}" dt="2022-02-25T16:23:39.776" v="1" actId="478"/>
      <pc:docMkLst>
        <pc:docMk/>
      </pc:docMkLst>
      <pc:sldMasterChg chg="modSldLayout">
        <pc:chgData name="Michele Gagne" userId="a82c06d6d8bc1c64" providerId="LiveId" clId="{9C7A2DB3-F925-4206-98E5-01FBA8FB91FE}" dt="2022-02-25T16:23:39.776" v="1" actId="478"/>
        <pc:sldMasterMkLst>
          <pc:docMk/>
          <pc:sldMasterMk cId="0" sldId="2147483648"/>
        </pc:sldMasterMkLst>
        <pc:sldLayoutChg chg="delSp">
          <pc:chgData name="Michele Gagne" userId="a82c06d6d8bc1c64" providerId="LiveId" clId="{9C7A2DB3-F925-4206-98E5-01FBA8FB91FE}" dt="2022-02-25T16:23:39.776" v="1" actId="478"/>
          <pc:sldLayoutMkLst>
            <pc:docMk/>
            <pc:sldMasterMk cId="0" sldId="2147483648"/>
            <pc:sldLayoutMk cId="4149564623" sldId="2147483650"/>
          </pc:sldLayoutMkLst>
          <pc:spChg chg="del">
            <ac:chgData name="Michele Gagne" userId="a82c06d6d8bc1c64" providerId="LiveId" clId="{9C7A2DB3-F925-4206-98E5-01FBA8FB91FE}" dt="2022-02-25T16:23:39.776" v="1" actId="478"/>
            <ac:spMkLst>
              <pc:docMk/>
              <pc:sldMasterMk cId="0" sldId="2147483648"/>
              <pc:sldLayoutMk cId="4149564623" sldId="2147483650"/>
              <ac:spMk id="7" creationId="{00000000-0000-0000-0000-000000000000}"/>
            </ac:spMkLst>
          </pc:spChg>
          <pc:spChg chg="del">
            <ac:chgData name="Michele Gagne" userId="a82c06d6d8bc1c64" providerId="LiveId" clId="{9C7A2DB3-F925-4206-98E5-01FBA8FB91FE}" dt="2022-02-25T16:23:37.795" v="0" actId="478"/>
            <ac:spMkLst>
              <pc:docMk/>
              <pc:sldMasterMk cId="0" sldId="2147483648"/>
              <pc:sldLayoutMk cId="4149564623" sldId="2147483650"/>
              <ac:spMk id="9" creationId="{00000000-0000-0000-0000-000000000000}"/>
            </ac:spMkLst>
          </pc:spChg>
        </pc:sldLayoutChg>
      </pc:sldMasterChg>
    </pc:docChg>
  </pc:docChgLst>
  <pc:docChgLst>
    <pc:chgData name="Michele Gagne" userId="a82c06d6d8bc1c64" providerId="LiveId" clId="{47C9066F-DB46-4694-B319-BD1226F202DA}"/>
    <pc:docChg chg="modSld">
      <pc:chgData name="Michele Gagne" userId="a82c06d6d8bc1c64" providerId="LiveId" clId="{47C9066F-DB46-4694-B319-BD1226F202DA}" dt="2023-03-30T15:27:23.735" v="3" actId="20577"/>
      <pc:docMkLst>
        <pc:docMk/>
      </pc:docMkLst>
      <pc:sldChg chg="modSp">
        <pc:chgData name="Michele Gagne" userId="a82c06d6d8bc1c64" providerId="LiveId" clId="{47C9066F-DB46-4694-B319-BD1226F202DA}" dt="2023-03-30T15:27:23.735" v="3" actId="20577"/>
        <pc:sldMkLst>
          <pc:docMk/>
          <pc:sldMk cId="863490549" sldId="441"/>
        </pc:sldMkLst>
        <pc:spChg chg="mod">
          <ac:chgData name="Michele Gagne" userId="a82c06d6d8bc1c64" providerId="LiveId" clId="{47C9066F-DB46-4694-B319-BD1226F202DA}" dt="2023-03-30T15:27:23.735" v="3" actId="20577"/>
          <ac:spMkLst>
            <pc:docMk/>
            <pc:sldMk cId="863490549" sldId="44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1691C5-694E-43F8-BB42-2B8939CA83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664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30A4C4-A15F-4D97-8849-36D7E3050C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571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275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types of JOIN beyond our scope: INNER JOIN (JOIN), </a:t>
            </a:r>
          </a:p>
          <a:p>
            <a:r>
              <a:rPr lang="en-US" dirty="0"/>
              <a:t>RIGHT JOIN, LEFT JOIN, </a:t>
            </a:r>
          </a:p>
          <a:p>
            <a:r>
              <a:rPr lang="en-US" dirty="0"/>
              <a:t>FULL OUTER JOIN (FULL JOIN) – note that OUTER JOIN isn’t </a:t>
            </a:r>
            <a:r>
              <a:rPr lang="en-US"/>
              <a:t>valid syntax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37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1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Amazon Aurora??</a:t>
            </a:r>
          </a:p>
          <a:p>
            <a:r>
              <a:rPr lang="en-US" dirty="0"/>
              <a:t>Pronunciation</a:t>
            </a:r>
            <a:r>
              <a:rPr lang="en-US" baseline="0" dirty="0"/>
              <a:t> of SQL and history from http://patorjk.com/blog/2012/01/26/pronouncing-sql-s-q-l-or-sequel/</a:t>
            </a:r>
          </a:p>
          <a:p>
            <a:r>
              <a:rPr lang="en-US" baseline="0" dirty="0"/>
              <a:t>Created at IBM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8" charset="-128"/>
                <a:cs typeface="+mn-cs"/>
              </a:rPr>
              <a:t>MySQL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pitchFamily="8" charset="-128"/>
                <a:cs typeface="+mn-cs"/>
              </a:rPr>
              <a:t> (open-source): My S-Q-L 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pitchFamily="8" charset="-128"/>
                <a:cs typeface="+mn-cs"/>
              </a:rPr>
              <a:t>SQL Server (Microsoft): Sequel Server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pitchFamily="8" charset="-128"/>
                <a:cs typeface="+mn-cs"/>
              </a:rPr>
              <a:t>Language officially S-Q-L though both pronunciations used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pitchFamily="8" charset="-128"/>
                <a:cs typeface="+mn-cs"/>
              </a:rPr>
              <a:t>Changing for Big Data: NoSQL (Not Only SQL)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pitchFamily="8" charset="-128"/>
                <a:cs typeface="+mn-cs"/>
              </a:rPr>
              <a:t>Trends: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Arial" charset="0"/>
                <a:ea typeface="ＭＳ Ｐゴシック" pitchFamily="8" charset="-128"/>
                <a:cs typeface="+mn-cs"/>
              </a:rPr>
              <a:t>IoT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pitchFamily="8" charset="-128"/>
                <a:cs typeface="+mn-cs"/>
              </a:rPr>
              <a:t> (explosion of data); cloud-based; integrated AI; faster analytics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230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0905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like Library example—redundant data, can’t add a Researcher until they’ve published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1227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like Library example—redundant data, can’t add a Researcher until they’ve published (we'll use this with Tableau, too)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4025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of </a:t>
            </a:r>
            <a:r>
              <a:rPr lang="en-US" dirty="0" err="1"/>
              <a:t>Table.Column</a:t>
            </a:r>
            <a:r>
              <a:rPr lang="en-US" dirty="0"/>
              <a:t> is best practice; </a:t>
            </a:r>
            <a:r>
              <a:rPr lang="en-US" dirty="0" err="1"/>
              <a:t>req’d</a:t>
            </a:r>
            <a:r>
              <a:rPr lang="en-US" dirty="0"/>
              <a:t> if Column in multiple tables (“ambiguous” error) Show that case is important in 'Dr. </a:t>
            </a:r>
            <a:r>
              <a:rPr lang="en-US" dirty="0" err="1"/>
              <a:t>Arling</a:t>
            </a:r>
            <a:r>
              <a:rPr lang="en-US" dirty="0"/>
              <a:t>’</a:t>
            </a:r>
          </a:p>
          <a:p>
            <a:r>
              <a:rPr lang="en-US" dirty="0"/>
              <a:t>Make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6399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that case is important in 'Dr. </a:t>
            </a:r>
            <a:r>
              <a:rPr lang="en-US" dirty="0" err="1"/>
              <a:t>Arling</a:t>
            </a:r>
            <a:r>
              <a:rPr lang="en-US" dirty="0"/>
              <a:t>’</a:t>
            </a:r>
          </a:p>
          <a:p>
            <a:r>
              <a:rPr lang="en-US" dirty="0"/>
              <a:t>Make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6370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0A4C4-A15F-4D97-8849-36D7E3050CF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924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9829800" cy="62377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1658600" cy="5334000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486400" y="6504801"/>
            <a:ext cx="111760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43302987-8FAB-46C6-B7DB-E5EDDAC4DDF3}" type="slidenum">
              <a:rPr lang="en-US" sz="800" smtClean="0">
                <a:latin typeface="+mn-lt"/>
              </a:rPr>
              <a:pPr algn="ctr"/>
              <a:t>‹#›</a:t>
            </a:fld>
            <a:endParaRPr lang="en-US" sz="8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675" y="131471"/>
            <a:ext cx="1713557" cy="56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6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1082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066801"/>
            <a:ext cx="1168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2" name="Rectangle 5"/>
          <p:cNvSpPr>
            <a:spLocks noChangeArrowheads="1"/>
          </p:cNvSpPr>
          <p:nvPr userDrawn="1"/>
        </p:nvSpPr>
        <p:spPr bwMode="auto">
          <a:xfrm>
            <a:off x="0" y="838200"/>
            <a:ext cx="12210288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3schools.com/sq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ql.oracl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Part 3: Multiple Tables and JOIN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31111" b="9842"/>
          <a:stretch/>
        </p:blipFill>
        <p:spPr>
          <a:xfrm>
            <a:off x="-24740" y="838200"/>
            <a:ext cx="1221674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71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2212FC1E-05EA-4191-98FE-561B6A249FAF}"/>
              </a:ext>
            </a:extLst>
          </p:cNvPr>
          <p:cNvSpPr/>
          <p:nvPr/>
        </p:nvSpPr>
        <p:spPr bwMode="auto">
          <a:xfrm>
            <a:off x="7353300" y="2880346"/>
            <a:ext cx="3504783" cy="1054394"/>
          </a:xfrm>
          <a:prstGeom prst="wedgeRectCallout">
            <a:avLst>
              <a:gd name="adj1" fmla="val -143365"/>
              <a:gd name="adj2" fmla="val -30968"/>
            </a:avLst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Use “</a:t>
            </a:r>
            <a:r>
              <a:rPr lang="en-US" sz="2000" dirty="0" err="1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table.field</a:t>
            </a:r>
            <a:r>
              <a:rPr lang="en-US" sz="20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” notation since there is more than one table in the SQL statement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itchFamily="8" charset="-128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JOIN and Compound 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838"/>
            <a:ext cx="11811001" cy="219372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What are the titles of the papers written by Dr. </a:t>
            </a:r>
            <a:r>
              <a:rPr lang="en-US" dirty="0" err="1">
                <a:cs typeface="Calibri" panose="020F0502020204030204" pitchFamily="34" charset="0"/>
              </a:rPr>
              <a:t>Arling</a:t>
            </a:r>
            <a:r>
              <a:rPr lang="en-US" dirty="0">
                <a:cs typeface="Calibri" panose="020F0502020204030204" pitchFamily="34" charset="0"/>
              </a:rPr>
              <a:t> that are longer than 35 pages?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Paper.PaperTitle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Researcher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Researcher.ResearcherID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'Dr.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Arling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35;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823830"/>
              </p:ext>
            </p:extLst>
          </p:nvPr>
        </p:nvGraphicFramePr>
        <p:xfrm>
          <a:off x="609600" y="39040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419100" y="34423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8B64EA-0955-4AE1-9B64-7231129A5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636762"/>
              </p:ext>
            </p:extLst>
          </p:nvPr>
        </p:nvGraphicFramePr>
        <p:xfrm>
          <a:off x="7543800" y="5227320"/>
          <a:ext cx="4419601" cy="1097280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084053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833887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167442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8CDEC0-08BB-4352-AB08-6EE99108D032}"/>
              </a:ext>
            </a:extLst>
          </p:cNvPr>
          <p:cNvSpPr txBox="1"/>
          <p:nvPr/>
        </p:nvSpPr>
        <p:spPr>
          <a:xfrm>
            <a:off x="7468017" y="4783455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00B98E2-1689-41D0-A695-D0EE35E142C5}"/>
              </a:ext>
            </a:extLst>
          </p:cNvPr>
          <p:cNvCxnSpPr>
            <a:cxnSpLocks/>
          </p:cNvCxnSpPr>
          <p:nvPr/>
        </p:nvCxnSpPr>
        <p:spPr bwMode="auto">
          <a:xfrm>
            <a:off x="7162800" y="4038600"/>
            <a:ext cx="473111" cy="127692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1720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JOIN and Compound 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026679"/>
            <a:ext cx="11811001" cy="245173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What are the titles of the papers written by Dr. Lee that are shorter than 20 pages?</a:t>
            </a:r>
          </a:p>
          <a:p>
            <a:pPr marL="400050" lvl="1" indent="0">
              <a:buNone/>
            </a:pPr>
            <a:r>
              <a:rPr lang="en-US" dirty="0">
                <a:cs typeface="Calibri" panose="020F0502020204030204" pitchFamily="34" charset="0"/>
              </a:rPr>
              <a:t>Give it a try…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Paper.PaperTitle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Researcher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Researcher.ResearcherID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'Dr. Lee'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20;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411919"/>
              </p:ext>
            </p:extLst>
          </p:nvPr>
        </p:nvGraphicFramePr>
        <p:xfrm>
          <a:off x="609600" y="39040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419100" y="34423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8B64EA-0955-4AE1-9B64-7231129A5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535345"/>
              </p:ext>
            </p:extLst>
          </p:nvPr>
        </p:nvGraphicFramePr>
        <p:xfrm>
          <a:off x="7543800" y="5227320"/>
          <a:ext cx="4419601" cy="1097280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084053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833887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167442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8CDEC0-08BB-4352-AB08-6EE99108D032}"/>
              </a:ext>
            </a:extLst>
          </p:cNvPr>
          <p:cNvSpPr txBox="1"/>
          <p:nvPr/>
        </p:nvSpPr>
        <p:spPr>
          <a:xfrm>
            <a:off x="7468017" y="4783455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D8C11D1-2403-4FCC-9B3C-D06091267472}"/>
              </a:ext>
            </a:extLst>
          </p:cNvPr>
          <p:cNvCxnSpPr>
            <a:cxnSpLocks/>
          </p:cNvCxnSpPr>
          <p:nvPr/>
        </p:nvCxnSpPr>
        <p:spPr bwMode="auto">
          <a:xfrm>
            <a:off x="7162800" y="4038600"/>
            <a:ext cx="473111" cy="127692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EA8D59-3D64-4E77-BFDF-35FA48321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1069" y="2840812"/>
            <a:ext cx="3522332" cy="1822898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6223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ECDC033C-E7B8-454C-9077-B5EE18089F95}"/>
              </a:ext>
            </a:extLst>
          </p:cNvPr>
          <p:cNvSpPr/>
          <p:nvPr/>
        </p:nvSpPr>
        <p:spPr bwMode="auto">
          <a:xfrm>
            <a:off x="7902827" y="4147185"/>
            <a:ext cx="328472" cy="272415"/>
          </a:xfrm>
          <a:prstGeom prst="ellipse">
            <a:avLst/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16E979A-0B70-425A-88A7-704444B1C192}"/>
              </a:ext>
            </a:extLst>
          </p:cNvPr>
          <p:cNvSpPr/>
          <p:nvPr/>
        </p:nvSpPr>
        <p:spPr bwMode="auto">
          <a:xfrm>
            <a:off x="6278206" y="2343804"/>
            <a:ext cx="328472" cy="272415"/>
          </a:xfrm>
          <a:prstGeom prst="ellipse">
            <a:avLst/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CB73BA0-A61A-42E9-9BD3-2568D2CEA9E7}"/>
              </a:ext>
            </a:extLst>
          </p:cNvPr>
          <p:cNvSpPr/>
          <p:nvPr/>
        </p:nvSpPr>
        <p:spPr bwMode="auto">
          <a:xfrm>
            <a:off x="6258169" y="3467045"/>
            <a:ext cx="328472" cy="272415"/>
          </a:xfrm>
          <a:prstGeom prst="ellipse">
            <a:avLst/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4ACC21D-53F6-4D09-B9F7-6351AE72AAE1}"/>
              </a:ext>
            </a:extLst>
          </p:cNvPr>
          <p:cNvSpPr/>
          <p:nvPr/>
        </p:nvSpPr>
        <p:spPr bwMode="auto">
          <a:xfrm>
            <a:off x="6291268" y="4123839"/>
            <a:ext cx="328472" cy="272415"/>
          </a:xfrm>
          <a:prstGeom prst="ellipse">
            <a:avLst/>
          </a:prstGeom>
          <a:solidFill>
            <a:srgbClr val="CC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81D1C83-5FB0-4D4A-BF59-9E6B0C5DB1C1}"/>
              </a:ext>
            </a:extLst>
          </p:cNvPr>
          <p:cNvSpPr/>
          <p:nvPr/>
        </p:nvSpPr>
        <p:spPr bwMode="auto">
          <a:xfrm>
            <a:off x="11112142" y="4159276"/>
            <a:ext cx="328472" cy="27241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BECEE93-0739-4A14-99A6-70E356BA5576}"/>
              </a:ext>
            </a:extLst>
          </p:cNvPr>
          <p:cNvSpPr/>
          <p:nvPr/>
        </p:nvSpPr>
        <p:spPr bwMode="auto">
          <a:xfrm>
            <a:off x="9347528" y="5558905"/>
            <a:ext cx="328472" cy="27241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F4B798-C11F-4ECA-8952-FB4F45D79903}"/>
              </a:ext>
            </a:extLst>
          </p:cNvPr>
          <p:cNvSpPr/>
          <p:nvPr/>
        </p:nvSpPr>
        <p:spPr bwMode="auto">
          <a:xfrm>
            <a:off x="1304490" y="2394694"/>
            <a:ext cx="2445864" cy="19610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4C3A13E-9465-4D53-BA91-439129A9CC8E}"/>
              </a:ext>
            </a:extLst>
          </p:cNvPr>
          <p:cNvSpPr/>
          <p:nvPr/>
        </p:nvSpPr>
        <p:spPr bwMode="auto">
          <a:xfrm>
            <a:off x="1308027" y="4147294"/>
            <a:ext cx="2445864" cy="19610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C4F135-5EAD-4806-A889-8BE4FA913CDD}"/>
              </a:ext>
            </a:extLst>
          </p:cNvPr>
          <p:cNvSpPr/>
          <p:nvPr/>
        </p:nvSpPr>
        <p:spPr bwMode="auto">
          <a:xfrm>
            <a:off x="1287936" y="3505200"/>
            <a:ext cx="2445864" cy="19610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14AFBD-003B-49E6-8C3B-F134F1B88E6B}"/>
              </a:ext>
            </a:extLst>
          </p:cNvPr>
          <p:cNvSpPr/>
          <p:nvPr/>
        </p:nvSpPr>
        <p:spPr bwMode="auto">
          <a:xfrm>
            <a:off x="8839200" y="4183171"/>
            <a:ext cx="1034271" cy="23642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74B096-4601-4C8A-B623-22EEF8151988}"/>
              </a:ext>
            </a:extLst>
          </p:cNvPr>
          <p:cNvSpPr/>
          <p:nvPr/>
        </p:nvSpPr>
        <p:spPr bwMode="auto">
          <a:xfrm>
            <a:off x="10097124" y="5542673"/>
            <a:ext cx="1713875" cy="23642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6: JOIN with Three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026680"/>
            <a:ext cx="11811001" cy="5728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What are the title(s) and author(s) of the papers written by Researchers from TCU?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880134"/>
              </p:ext>
            </p:extLst>
          </p:nvPr>
        </p:nvGraphicFramePr>
        <p:xfrm>
          <a:off x="484414" y="1926253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293914" y="1464588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8B64EA-0955-4AE1-9B64-7231129A5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8568"/>
              </p:ext>
            </p:extLst>
          </p:nvPr>
        </p:nvGraphicFramePr>
        <p:xfrm>
          <a:off x="7434943" y="3574105"/>
          <a:ext cx="4419601" cy="1097280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084053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833887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167442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8CDEC0-08BB-4352-AB08-6EE99108D032}"/>
              </a:ext>
            </a:extLst>
          </p:cNvPr>
          <p:cNvSpPr txBox="1"/>
          <p:nvPr/>
        </p:nvSpPr>
        <p:spPr>
          <a:xfrm>
            <a:off x="7320643" y="3112440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84B75D3-021B-413F-9981-EF6E2FA1D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44658"/>
              </p:ext>
            </p:extLst>
          </p:nvPr>
        </p:nvGraphicFramePr>
        <p:xfrm>
          <a:off x="8882742" y="5258455"/>
          <a:ext cx="2928258" cy="1097280"/>
        </p:xfrm>
        <a:graphic>
          <a:graphicData uri="http://schemas.openxmlformats.org/drawingml/2006/table">
            <a:tbl>
              <a:tblPr/>
              <a:tblGrid>
                <a:gridCol w="1251858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TCU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SMU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5E8D6FB-C6FD-442C-8C54-7628722EB37D}"/>
              </a:ext>
            </a:extLst>
          </p:cNvPr>
          <p:cNvSpPr txBox="1"/>
          <p:nvPr/>
        </p:nvSpPr>
        <p:spPr>
          <a:xfrm>
            <a:off x="8768443" y="4796790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School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B3CFC98-83E0-4819-8302-AF5F1265B0FB}"/>
              </a:ext>
            </a:extLst>
          </p:cNvPr>
          <p:cNvCxnSpPr>
            <a:cxnSpLocks/>
          </p:cNvCxnSpPr>
          <p:nvPr/>
        </p:nvCxnSpPr>
        <p:spPr bwMode="auto">
          <a:xfrm>
            <a:off x="6977743" y="2082982"/>
            <a:ext cx="794657" cy="158256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BFAF65-6645-45D9-887E-F1B7B40E7220}"/>
              </a:ext>
            </a:extLst>
          </p:cNvPr>
          <p:cNvCxnSpPr>
            <a:cxnSpLocks/>
          </p:cNvCxnSpPr>
          <p:nvPr/>
        </p:nvCxnSpPr>
        <p:spPr bwMode="auto">
          <a:xfrm flipH="1">
            <a:off x="9797892" y="3683424"/>
            <a:ext cx="1022508" cy="172677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6470CB9-EBF0-470B-929B-65B6FAFEBFF9}"/>
              </a:ext>
            </a:extLst>
          </p:cNvPr>
          <p:cNvSpPr/>
          <p:nvPr/>
        </p:nvSpPr>
        <p:spPr bwMode="auto">
          <a:xfrm>
            <a:off x="2743200" y="5061585"/>
            <a:ext cx="21336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latin typeface="Calibri" panose="020F0502020204030204" pitchFamily="34" charset="0"/>
                <a:ea typeface="ＭＳ Ｐゴシック" pitchFamily="8" charset="-128"/>
              </a:rPr>
              <a:t>Primary Keys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A6A050-7CB0-41F3-871D-6C52BCBB025C}"/>
              </a:ext>
            </a:extLst>
          </p:cNvPr>
          <p:cNvSpPr/>
          <p:nvPr/>
        </p:nvSpPr>
        <p:spPr bwMode="auto">
          <a:xfrm>
            <a:off x="2747887" y="5791200"/>
            <a:ext cx="2057400" cy="4572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latin typeface="Calibri" panose="020F0502020204030204" pitchFamily="34" charset="0"/>
                <a:ea typeface="ＭＳ Ｐゴシック" pitchFamily="8" charset="-128"/>
              </a:rPr>
              <a:t>Foreign Keys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E37FB0-3DC9-44D2-85B2-109006C346DE}"/>
              </a:ext>
            </a:extLst>
          </p:cNvPr>
          <p:cNvSpPr/>
          <p:nvPr/>
        </p:nvSpPr>
        <p:spPr bwMode="auto">
          <a:xfrm>
            <a:off x="301740" y="1599546"/>
            <a:ext cx="1135174" cy="300392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800" b="1" dirty="0">
              <a:latin typeface="Calibri" panose="020F0502020204030204" pitchFamily="34" charset="0"/>
              <a:ea typeface="ＭＳ Ｐゴシック" pitchFamily="8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C81C9A6-20E8-4093-9B77-46597F237F31}"/>
              </a:ext>
            </a:extLst>
          </p:cNvPr>
          <p:cNvSpPr/>
          <p:nvPr/>
        </p:nvSpPr>
        <p:spPr bwMode="auto">
          <a:xfrm>
            <a:off x="7772400" y="3683425"/>
            <a:ext cx="685800" cy="111336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800" b="1" dirty="0">
              <a:latin typeface="Calibri" panose="020F0502020204030204" pitchFamily="34" charset="0"/>
              <a:ea typeface="ＭＳ Ｐゴシック" pitchFamily="8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491AF23-D66E-4E2B-929E-5ED2E32B5D0F}"/>
              </a:ext>
            </a:extLst>
          </p:cNvPr>
          <p:cNvSpPr/>
          <p:nvPr/>
        </p:nvSpPr>
        <p:spPr bwMode="auto">
          <a:xfrm>
            <a:off x="9117736" y="5383860"/>
            <a:ext cx="685800" cy="111336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800" b="1" dirty="0">
              <a:latin typeface="Calibri" panose="020F0502020204030204" pitchFamily="34" charset="0"/>
              <a:ea typeface="ＭＳ Ｐゴシック" pitchFamily="8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08E817-278D-4002-95AA-4B74F359D4B4}"/>
              </a:ext>
            </a:extLst>
          </p:cNvPr>
          <p:cNvSpPr/>
          <p:nvPr/>
        </p:nvSpPr>
        <p:spPr bwMode="auto">
          <a:xfrm>
            <a:off x="5992211" y="1792863"/>
            <a:ext cx="876302" cy="2702937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800" b="1" dirty="0">
              <a:latin typeface="Calibri" panose="020F0502020204030204" pitchFamily="34" charset="0"/>
              <a:ea typeface="ＭＳ Ｐゴシック" pitchFamily="8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F24A5A4-A093-4336-8385-7DF35DA76324}"/>
              </a:ext>
            </a:extLst>
          </p:cNvPr>
          <p:cNvSpPr/>
          <p:nvPr/>
        </p:nvSpPr>
        <p:spPr bwMode="auto">
          <a:xfrm>
            <a:off x="10838227" y="3429000"/>
            <a:ext cx="876302" cy="1460553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800" b="1" dirty="0">
              <a:latin typeface="Calibri" panose="020F0502020204030204" pitchFamily="34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760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10" grpId="0" animBg="1"/>
      <p:bldP spid="25" grpId="0" animBg="1"/>
      <p:bldP spid="27" grpId="0" animBg="1"/>
      <p:bldP spid="26" grpId="0" animBg="1"/>
      <p:bldP spid="24" grpId="0" animBg="1"/>
      <p:bldP spid="23" grpId="0" animBg="1"/>
      <p:bldP spid="22" grpId="0" animBg="1"/>
      <p:bldP spid="9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6: JOIN with Three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026679"/>
            <a:ext cx="11811001" cy="208576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What are the title(s) and author(s) of the papers written by Researchers from TCU?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Paper.PaperTitle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Researcher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Researcher.ResearcherID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School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Researcher.SchoolID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School.SchoolID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School.SchoolName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'TCU';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/>
        </p:nvGraphicFramePr>
        <p:xfrm>
          <a:off x="609600" y="39040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419100" y="34423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8B64EA-0955-4AE1-9B64-7231129A5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27352"/>
              </p:ext>
            </p:extLst>
          </p:nvPr>
        </p:nvGraphicFramePr>
        <p:xfrm>
          <a:off x="7434943" y="3574105"/>
          <a:ext cx="4419601" cy="1097280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084053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833887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167442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8CDEC0-08BB-4352-AB08-6EE99108D032}"/>
              </a:ext>
            </a:extLst>
          </p:cNvPr>
          <p:cNvSpPr txBox="1"/>
          <p:nvPr/>
        </p:nvSpPr>
        <p:spPr>
          <a:xfrm>
            <a:off x="7320643" y="3112440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84B75D3-021B-413F-9981-EF6E2FA1D8F4}"/>
              </a:ext>
            </a:extLst>
          </p:cNvPr>
          <p:cNvGraphicFramePr>
            <a:graphicFrameLocks noGrp="1"/>
          </p:cNvGraphicFramePr>
          <p:nvPr/>
        </p:nvGraphicFramePr>
        <p:xfrm>
          <a:off x="7434942" y="5258455"/>
          <a:ext cx="2928258" cy="1097280"/>
        </p:xfrm>
        <a:graphic>
          <a:graphicData uri="http://schemas.openxmlformats.org/drawingml/2006/table">
            <a:tbl>
              <a:tblPr/>
              <a:tblGrid>
                <a:gridCol w="1251858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TCU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SMU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5E8D6FB-C6FD-442C-8C54-7628722EB37D}"/>
              </a:ext>
            </a:extLst>
          </p:cNvPr>
          <p:cNvSpPr txBox="1"/>
          <p:nvPr/>
        </p:nvSpPr>
        <p:spPr>
          <a:xfrm>
            <a:off x="7320643" y="4796790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School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121E15-25D1-4099-B9D9-5E717C5FE914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2800" y="3657600"/>
            <a:ext cx="457200" cy="381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017767F-7CC9-4D68-9CD9-1318FE8A1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3724272"/>
            <a:ext cx="2286000" cy="168592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3FE84D0-5C9E-4E66-92D0-107C22E5090B}"/>
              </a:ext>
            </a:extLst>
          </p:cNvPr>
          <p:cNvSpPr/>
          <p:nvPr/>
        </p:nvSpPr>
        <p:spPr bwMode="auto">
          <a:xfrm>
            <a:off x="7320643" y="3112440"/>
            <a:ext cx="4642757" cy="1684350"/>
          </a:xfrm>
          <a:prstGeom prst="rect">
            <a:avLst/>
          </a:prstGeom>
          <a:solidFill>
            <a:srgbClr val="FFFFFF">
              <a:alpha val="7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9EAF9B-53EF-485F-A504-9AB20BEDC9A7}"/>
              </a:ext>
            </a:extLst>
          </p:cNvPr>
          <p:cNvSpPr/>
          <p:nvPr/>
        </p:nvSpPr>
        <p:spPr bwMode="auto">
          <a:xfrm>
            <a:off x="7320642" y="4796791"/>
            <a:ext cx="3210197" cy="1897994"/>
          </a:xfrm>
          <a:prstGeom prst="rect">
            <a:avLst/>
          </a:prstGeom>
          <a:solidFill>
            <a:srgbClr val="FFFFFF">
              <a:alpha val="7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1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7: Let’s Put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026679"/>
            <a:ext cx="11811001" cy="208576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What are total pages of the reports by school?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School.SchoolName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Paper.PaperLength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Researcher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Researcher.ResearcherID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School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Researcher.SchoolID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School.SchoolID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 BY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School.SchoolName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/>
        </p:nvGraphicFramePr>
        <p:xfrm>
          <a:off x="609600" y="39040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419100" y="34423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8B64EA-0955-4AE1-9B64-7231129A57B4}"/>
              </a:ext>
            </a:extLst>
          </p:cNvPr>
          <p:cNvGraphicFramePr>
            <a:graphicFrameLocks noGrp="1"/>
          </p:cNvGraphicFramePr>
          <p:nvPr/>
        </p:nvGraphicFramePr>
        <p:xfrm>
          <a:off x="7434943" y="3574105"/>
          <a:ext cx="4419601" cy="1097280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084053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833887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167442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8CDEC0-08BB-4352-AB08-6EE99108D032}"/>
              </a:ext>
            </a:extLst>
          </p:cNvPr>
          <p:cNvSpPr txBox="1"/>
          <p:nvPr/>
        </p:nvSpPr>
        <p:spPr>
          <a:xfrm>
            <a:off x="7320643" y="3112440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84B75D3-021B-413F-9981-EF6E2FA1D8F4}"/>
              </a:ext>
            </a:extLst>
          </p:cNvPr>
          <p:cNvGraphicFramePr>
            <a:graphicFrameLocks noGrp="1"/>
          </p:cNvGraphicFramePr>
          <p:nvPr/>
        </p:nvGraphicFramePr>
        <p:xfrm>
          <a:off x="7434942" y="5258455"/>
          <a:ext cx="2928258" cy="1097280"/>
        </p:xfrm>
        <a:graphic>
          <a:graphicData uri="http://schemas.openxmlformats.org/drawingml/2006/table">
            <a:tbl>
              <a:tblPr/>
              <a:tblGrid>
                <a:gridCol w="1251858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TCU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SMU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5E8D6FB-C6FD-442C-8C54-7628722EB37D}"/>
              </a:ext>
            </a:extLst>
          </p:cNvPr>
          <p:cNvSpPr txBox="1"/>
          <p:nvPr/>
        </p:nvSpPr>
        <p:spPr>
          <a:xfrm>
            <a:off x="7320643" y="4796790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School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121E15-25D1-4099-B9D9-5E717C5FE914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2800" y="3657600"/>
            <a:ext cx="457200" cy="381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017767F-7CC9-4D68-9CD9-1318FE8A1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3724272"/>
            <a:ext cx="2286000" cy="168592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D9D03EE-3371-48F9-85FC-B39187787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45" y="4522097"/>
            <a:ext cx="6248398" cy="1472715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53652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SQL?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8" y="1219200"/>
            <a:ext cx="5268132" cy="5105400"/>
          </a:xfrm>
        </p:spPr>
        <p:txBody>
          <a:bodyPr/>
          <a:lstStyle/>
          <a:p>
            <a:r>
              <a:rPr lang="en-US" sz="2800" dirty="0"/>
              <a:t>There are many, many online resources for understanding SQL—just Google </a:t>
            </a:r>
            <a:r>
              <a:rPr lang="en-US" sz="2800" dirty="0" err="1"/>
              <a:t>sql</a:t>
            </a:r>
            <a:r>
              <a:rPr lang="en-US" sz="2800" dirty="0"/>
              <a:t>…</a:t>
            </a:r>
          </a:p>
          <a:p>
            <a:r>
              <a:rPr lang="en-US" sz="2800" dirty="0"/>
              <a:t>E.g., </a:t>
            </a:r>
            <a:r>
              <a:rPr lang="en-US" sz="2800" dirty="0">
                <a:hlinkClick r:id="rId3"/>
              </a:rPr>
              <a:t>https://w3schools.com/sql</a:t>
            </a:r>
            <a:r>
              <a:rPr lang="en-US" sz="28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F4A45B-54A0-4434-8669-475FA81C7E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3"/>
          <a:stretch/>
        </p:blipFill>
        <p:spPr>
          <a:xfrm>
            <a:off x="5562600" y="1219200"/>
            <a:ext cx="60198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2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DC01FD-DF1B-431A-BA7B-A6869B7EE663}"/>
              </a:ext>
            </a:extLst>
          </p:cNvPr>
          <p:cNvSpPr/>
          <p:nvPr/>
        </p:nvSpPr>
        <p:spPr bwMode="auto">
          <a:xfrm>
            <a:off x="3048000" y="5791200"/>
            <a:ext cx="1447800" cy="25908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CD56E9-4869-488F-97C1-8A69209B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Question: Who Wrote the Paper "Hive and Hadoop"?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1F5B32-A4B5-494D-8B64-2E947E369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090858"/>
              </p:ext>
            </p:extLst>
          </p:nvPr>
        </p:nvGraphicFramePr>
        <p:xfrm>
          <a:off x="1524000" y="1604665"/>
          <a:ext cx="6705600" cy="2451735"/>
        </p:xfrm>
        <a:graphic>
          <a:graphicData uri="http://schemas.openxmlformats.org/drawingml/2006/table">
            <a:tbl>
              <a:tblPr/>
              <a:tblGrid>
                <a:gridCol w="814873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32810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4773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214784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6251EBB-2C61-46B6-9CDE-40905949DAA0}"/>
              </a:ext>
            </a:extLst>
          </p:cNvPr>
          <p:cNvSpPr txBox="1"/>
          <p:nvPr/>
        </p:nvSpPr>
        <p:spPr>
          <a:xfrm>
            <a:off x="1371600" y="114300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DD18E68-C97D-4258-9D81-2EA6611F8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89162"/>
              </p:ext>
            </p:extLst>
          </p:nvPr>
        </p:nvGraphicFramePr>
        <p:xfrm>
          <a:off x="1515291" y="4953000"/>
          <a:ext cx="6019800" cy="1097280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DF9F440-2998-4E64-B50D-FE5E2E4BA36A}"/>
              </a:ext>
            </a:extLst>
          </p:cNvPr>
          <p:cNvSpPr txBox="1"/>
          <p:nvPr/>
        </p:nvSpPr>
        <p:spPr>
          <a:xfrm>
            <a:off x="1493520" y="4515505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9C2F160-C06F-46E8-9FF1-C43D1BC36FB4}"/>
              </a:ext>
            </a:extLst>
          </p:cNvPr>
          <p:cNvCxnSpPr/>
          <p:nvPr/>
        </p:nvCxnSpPr>
        <p:spPr bwMode="auto">
          <a:xfrm flipH="1">
            <a:off x="2590800" y="2971800"/>
            <a:ext cx="4632404" cy="2895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A72765E-31E0-4820-B7D7-71A5921A3832}"/>
              </a:ext>
            </a:extLst>
          </p:cNvPr>
          <p:cNvSpPr/>
          <p:nvPr/>
        </p:nvSpPr>
        <p:spPr bwMode="auto">
          <a:xfrm>
            <a:off x="7421602" y="2678132"/>
            <a:ext cx="304800" cy="3048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charset="0"/>
              <a:ea typeface="ＭＳ Ｐゴシック" pitchFamily="8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8376CA9-99B4-4CBB-B486-D85860958C58}"/>
              </a:ext>
            </a:extLst>
          </p:cNvPr>
          <p:cNvSpPr/>
          <p:nvPr/>
        </p:nvSpPr>
        <p:spPr bwMode="auto">
          <a:xfrm>
            <a:off x="2117582" y="574548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88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Database </a:t>
            </a:r>
            <a:r>
              <a:rPr lang="en-US" i="1" dirty="0"/>
              <a:t>Management System (DBMS)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11658600" cy="4800600"/>
          </a:xfrm>
        </p:spPr>
        <p:txBody>
          <a:bodyPr/>
          <a:lstStyle/>
          <a:p>
            <a:r>
              <a:rPr lang="en-US" sz="2800" dirty="0"/>
              <a:t>Program used to create, process, and administer a database</a:t>
            </a:r>
          </a:p>
          <a:p>
            <a:r>
              <a:rPr lang="en-US" sz="2800" dirty="0"/>
              <a:t>Licensed from vendors such as Oracle, Microsoft, IBM, …</a:t>
            </a:r>
          </a:p>
          <a:p>
            <a:pPr lvl="1"/>
            <a:r>
              <a:rPr lang="en-US" sz="2800" dirty="0"/>
              <a:t>Oracle Database from Oracle Corporation</a:t>
            </a:r>
          </a:p>
          <a:p>
            <a:pPr lvl="1"/>
            <a:r>
              <a:rPr lang="en-US" sz="2800" dirty="0"/>
              <a:t>SQL Server and Access from Microsoft</a:t>
            </a:r>
          </a:p>
          <a:p>
            <a:pPr lvl="1"/>
            <a:r>
              <a:rPr lang="en-US" sz="2800" dirty="0"/>
              <a:t>Db2 from IBM</a:t>
            </a:r>
          </a:p>
          <a:p>
            <a:pPr lvl="1"/>
            <a:r>
              <a:rPr lang="en-US" sz="2800" dirty="0"/>
              <a:t>MySQL: open source, license-free for most uses</a:t>
            </a:r>
          </a:p>
          <a:p>
            <a:r>
              <a:rPr lang="en-US" sz="2800" dirty="0"/>
              <a:t>All products above are </a:t>
            </a:r>
            <a:r>
              <a:rPr lang="en-US" sz="2800" b="1" i="1" dirty="0"/>
              <a:t>Relational</a:t>
            </a:r>
            <a:r>
              <a:rPr lang="en-US" sz="2800" dirty="0"/>
              <a:t> Database Management Systems (RDBMS)</a:t>
            </a:r>
          </a:p>
        </p:txBody>
      </p:sp>
    </p:spTree>
    <p:extLst>
      <p:ext uri="{BB962C8B-B14F-4D97-AF65-F5344CB8AC3E}">
        <p14:creationId xmlns:p14="http://schemas.microsoft.com/office/powerpoint/2010/main" val="250967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Into Your Oracle Live SQL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8" y="1066800"/>
            <a:ext cx="7327106" cy="1524000"/>
          </a:xfrm>
        </p:spPr>
        <p:txBody>
          <a:bodyPr/>
          <a:lstStyle/>
          <a:p>
            <a:r>
              <a:rPr lang="en-US" sz="2800" dirty="0"/>
              <a:t>Go to </a:t>
            </a:r>
            <a:r>
              <a:rPr lang="en-US" sz="2800" dirty="0">
                <a:hlinkClick r:id="rId3"/>
              </a:rPr>
              <a:t>https://livesql.oracle.com</a:t>
            </a:r>
            <a:r>
              <a:rPr lang="en-US" sz="2800" dirty="0"/>
              <a:t> and </a:t>
            </a:r>
            <a:r>
              <a:rPr lang="en-US" sz="2800" b="1" dirty="0"/>
              <a:t>Sign In</a:t>
            </a:r>
            <a:endParaRPr lang="en-US" sz="2800" dirty="0"/>
          </a:p>
          <a:p>
            <a:r>
              <a:rPr lang="en-US" sz="2800" dirty="0"/>
              <a:t>Open </a:t>
            </a:r>
            <a:r>
              <a:rPr lang="en-US" sz="2800" b="1" dirty="0"/>
              <a:t>SQL in-class 3 script.txt </a:t>
            </a:r>
            <a:r>
              <a:rPr lang="en-US" sz="2800" dirty="0"/>
              <a:t>in D2L and copy/paste SQL code to create 3 tables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F4A45B-54A0-4434-8669-475FA81C7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1574" y="990601"/>
            <a:ext cx="4341825" cy="5334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4A8F690-7BDC-4124-A16D-ADE3EEBB84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752" y="2666999"/>
            <a:ext cx="3644964" cy="389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9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56E9-4869-488F-97C1-8A69209B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Combine Researcher Data with Paper Table?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1F5B32-A4B5-494D-8B64-2E947E369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378241"/>
              </p:ext>
            </p:extLst>
          </p:nvPr>
        </p:nvGraphicFramePr>
        <p:xfrm>
          <a:off x="457200" y="1604665"/>
          <a:ext cx="11430000" cy="2661285"/>
        </p:xfrm>
        <a:graphic>
          <a:graphicData uri="http://schemas.openxmlformats.org/drawingml/2006/table">
            <a:tbl>
              <a:tblPr/>
              <a:tblGrid>
                <a:gridCol w="85151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542198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90347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269405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353646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  <a:gridCol w="1222492">
                  <a:extLst>
                    <a:ext uri="{9D8B030D-6E8A-4147-A177-3AD203B41FA5}">
                      <a16:colId xmlns:a16="http://schemas.microsoft.com/office/drawing/2014/main" val="413848149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7017912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1554572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818268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6251EBB-2C61-46B6-9CDE-40905949DAA0}"/>
              </a:ext>
            </a:extLst>
          </p:cNvPr>
          <p:cNvSpPr txBox="1"/>
          <p:nvPr/>
        </p:nvSpPr>
        <p:spPr>
          <a:xfrm>
            <a:off x="304800" y="114300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DD18E68-C97D-4258-9D81-2EA6611F8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842177"/>
              </p:ext>
            </p:extLst>
          </p:nvPr>
        </p:nvGraphicFramePr>
        <p:xfrm>
          <a:off x="448491" y="4953000"/>
          <a:ext cx="6019800" cy="1097280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DF9F440-2998-4E64-B50D-FE5E2E4BA36A}"/>
              </a:ext>
            </a:extLst>
          </p:cNvPr>
          <p:cNvSpPr txBox="1"/>
          <p:nvPr/>
        </p:nvSpPr>
        <p:spPr>
          <a:xfrm>
            <a:off x="426720" y="4515505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sp>
        <p:nvSpPr>
          <p:cNvPr id="4" name="Arrow: Bent-Up 3">
            <a:extLst>
              <a:ext uri="{FF2B5EF4-FFF2-40B4-BE49-F238E27FC236}">
                <a16:creationId xmlns:a16="http://schemas.microsoft.com/office/drawing/2014/main" id="{07A37046-B67D-498D-A3B4-0D8F3DCFDCE3}"/>
              </a:ext>
            </a:extLst>
          </p:cNvPr>
          <p:cNvSpPr/>
          <p:nvPr/>
        </p:nvSpPr>
        <p:spPr bwMode="auto">
          <a:xfrm>
            <a:off x="6811986" y="4443011"/>
            <a:ext cx="3703614" cy="1524000"/>
          </a:xfrm>
          <a:prstGeom prst="bentUpArrow">
            <a:avLst>
              <a:gd name="adj1" fmla="val 46000"/>
              <a:gd name="adj2" fmla="val 50000"/>
              <a:gd name="adj3" fmla="val 35000"/>
            </a:avLst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Add data to Paper table?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Creates problems…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14F25F-B21E-4F27-91C2-820D506A7E5F}"/>
              </a:ext>
            </a:extLst>
          </p:cNvPr>
          <p:cNvSpPr/>
          <p:nvPr/>
        </p:nvSpPr>
        <p:spPr bwMode="auto">
          <a:xfrm>
            <a:off x="7467600" y="2567411"/>
            <a:ext cx="4572000" cy="186218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8E7A38-CDF1-4645-9B80-04909913467B}"/>
              </a:ext>
            </a:extLst>
          </p:cNvPr>
          <p:cNvSpPr/>
          <p:nvPr/>
        </p:nvSpPr>
        <p:spPr bwMode="auto">
          <a:xfrm>
            <a:off x="7467600" y="1439689"/>
            <a:ext cx="4572000" cy="76642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9171DE-B87D-477F-8E01-FBF0D0B44150}"/>
              </a:ext>
            </a:extLst>
          </p:cNvPr>
          <p:cNvSpPr/>
          <p:nvPr/>
        </p:nvSpPr>
        <p:spPr bwMode="auto">
          <a:xfrm>
            <a:off x="7467600" y="2089656"/>
            <a:ext cx="4572000" cy="3909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72FB8A0-006A-4D34-9B2E-E698AAC045F1}"/>
              </a:ext>
            </a:extLst>
          </p:cNvPr>
          <p:cNvSpPr/>
          <p:nvPr/>
        </p:nvSpPr>
        <p:spPr bwMode="auto">
          <a:xfrm>
            <a:off x="6811986" y="5601900"/>
            <a:ext cx="2027214" cy="292493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120B4C-2DBA-4E2B-82AB-AF4CC9DA7285}"/>
              </a:ext>
            </a:extLst>
          </p:cNvPr>
          <p:cNvSpPr/>
          <p:nvPr/>
        </p:nvSpPr>
        <p:spPr bwMode="auto">
          <a:xfrm>
            <a:off x="6705600" y="5105400"/>
            <a:ext cx="4114800" cy="12190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0574FE-CD0F-4D11-A35E-6F67BF763D87}"/>
              </a:ext>
            </a:extLst>
          </p:cNvPr>
          <p:cNvSpPr/>
          <p:nvPr/>
        </p:nvSpPr>
        <p:spPr bwMode="auto">
          <a:xfrm>
            <a:off x="7467600" y="2346897"/>
            <a:ext cx="4572000" cy="3909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5D5E89C-2D4D-4DA2-BBDF-6A4ABAF30009}"/>
              </a:ext>
            </a:extLst>
          </p:cNvPr>
          <p:cNvCxnSpPr/>
          <p:nvPr/>
        </p:nvCxnSpPr>
        <p:spPr bwMode="auto">
          <a:xfrm>
            <a:off x="7086600" y="1965960"/>
            <a:ext cx="685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C66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8C8641-C040-46D0-9231-857E2A7C2035}"/>
              </a:ext>
            </a:extLst>
          </p:cNvPr>
          <p:cNvCxnSpPr/>
          <p:nvPr/>
        </p:nvCxnSpPr>
        <p:spPr bwMode="auto">
          <a:xfrm>
            <a:off x="7086600" y="2210816"/>
            <a:ext cx="685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C66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252A49-B17A-458E-8C6A-3D47C423304F}"/>
              </a:ext>
            </a:extLst>
          </p:cNvPr>
          <p:cNvCxnSpPr/>
          <p:nvPr/>
        </p:nvCxnSpPr>
        <p:spPr bwMode="auto">
          <a:xfrm>
            <a:off x="7086600" y="2455672"/>
            <a:ext cx="685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C66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5AE7BE92-7609-46A9-A4EB-7283C220E485}"/>
              </a:ext>
            </a:extLst>
          </p:cNvPr>
          <p:cNvGrpSpPr/>
          <p:nvPr/>
        </p:nvGrpSpPr>
        <p:grpSpPr>
          <a:xfrm>
            <a:off x="7086600" y="2700528"/>
            <a:ext cx="685800" cy="1469136"/>
            <a:chOff x="7086600" y="2700528"/>
            <a:chExt cx="685800" cy="146913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47CA8AE-82DC-46B3-A144-8DF2D6E60272}"/>
                </a:ext>
              </a:extLst>
            </p:cNvPr>
            <p:cNvCxnSpPr/>
            <p:nvPr/>
          </p:nvCxnSpPr>
          <p:spPr bwMode="auto">
            <a:xfrm>
              <a:off x="7086600" y="2700528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CC66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D35E3B4-E85F-42AC-AF85-6F753096403D}"/>
                </a:ext>
              </a:extLst>
            </p:cNvPr>
            <p:cNvCxnSpPr/>
            <p:nvPr/>
          </p:nvCxnSpPr>
          <p:spPr bwMode="auto">
            <a:xfrm>
              <a:off x="7086600" y="2945384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CC66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B4ACA5D-D685-4F75-ABAC-FE1BE6FBE8B2}"/>
                </a:ext>
              </a:extLst>
            </p:cNvPr>
            <p:cNvCxnSpPr/>
            <p:nvPr/>
          </p:nvCxnSpPr>
          <p:spPr bwMode="auto">
            <a:xfrm>
              <a:off x="7086600" y="319024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CC66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FF40FEF-B0D0-47DD-A011-24A727C84D25}"/>
                </a:ext>
              </a:extLst>
            </p:cNvPr>
            <p:cNvCxnSpPr/>
            <p:nvPr/>
          </p:nvCxnSpPr>
          <p:spPr bwMode="auto">
            <a:xfrm>
              <a:off x="7086600" y="3435096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CC66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AC25855-46E8-4CA8-BA05-26A585BDABFA}"/>
                </a:ext>
              </a:extLst>
            </p:cNvPr>
            <p:cNvCxnSpPr/>
            <p:nvPr/>
          </p:nvCxnSpPr>
          <p:spPr bwMode="auto">
            <a:xfrm>
              <a:off x="7086600" y="3679952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CC66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F1C2F62-C8BA-4276-8E53-A2B4A33E6799}"/>
                </a:ext>
              </a:extLst>
            </p:cNvPr>
            <p:cNvCxnSpPr/>
            <p:nvPr/>
          </p:nvCxnSpPr>
          <p:spPr bwMode="auto">
            <a:xfrm>
              <a:off x="7086600" y="3924808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CC66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24B4466-649C-4CB2-9D4A-A97D07A3C701}"/>
                </a:ext>
              </a:extLst>
            </p:cNvPr>
            <p:cNvCxnSpPr/>
            <p:nvPr/>
          </p:nvCxnSpPr>
          <p:spPr bwMode="auto">
            <a:xfrm>
              <a:off x="7086600" y="4169664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CC66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485BCFE-5B25-471B-B7A4-31A24250653A}"/>
              </a:ext>
            </a:extLst>
          </p:cNvPr>
          <p:cNvSpPr txBox="1"/>
          <p:nvPr/>
        </p:nvSpPr>
        <p:spPr>
          <a:xfrm>
            <a:off x="8174725" y="175442"/>
            <a:ext cx="3179075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4386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0687994-19E9-43C6-B14B-0CEA63559EBC}"/>
              </a:ext>
            </a:extLst>
          </p:cNvPr>
          <p:cNvSpPr/>
          <p:nvPr/>
        </p:nvSpPr>
        <p:spPr bwMode="auto">
          <a:xfrm>
            <a:off x="7467599" y="2452154"/>
            <a:ext cx="4019553" cy="19819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8C5DD4-6205-4FA1-983A-E8C778995122}"/>
              </a:ext>
            </a:extLst>
          </p:cNvPr>
          <p:cNvSpPr/>
          <p:nvPr/>
        </p:nvSpPr>
        <p:spPr bwMode="auto">
          <a:xfrm>
            <a:off x="609600" y="2667000"/>
            <a:ext cx="5638800" cy="2286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CD56E9-4869-488F-97C1-8A69209B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DB, Tables Are Linked with “Keys”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1F5B32-A4B5-494D-8B64-2E947E369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922824"/>
              </p:ext>
            </p:extLst>
          </p:nvPr>
        </p:nvGraphicFramePr>
        <p:xfrm>
          <a:off x="609600" y="1586865"/>
          <a:ext cx="5715000" cy="2421255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97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DD18E68-C97D-4258-9D81-2EA6611F8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939054"/>
              </p:ext>
            </p:extLst>
          </p:nvPr>
        </p:nvGraphicFramePr>
        <p:xfrm>
          <a:off x="7467600" y="1586865"/>
          <a:ext cx="4038600" cy="109728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452C26E5-15D7-405D-99A2-D138059A44B9}"/>
              </a:ext>
            </a:extLst>
          </p:cNvPr>
          <p:cNvSpPr/>
          <p:nvPr/>
        </p:nvSpPr>
        <p:spPr bwMode="auto">
          <a:xfrm>
            <a:off x="7623987" y="1503139"/>
            <a:ext cx="910414" cy="154486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800" b="1" dirty="0">
              <a:latin typeface="Calibri" panose="020F0502020204030204" pitchFamily="34" charset="0"/>
              <a:ea typeface="ＭＳ Ｐゴシック" pitchFamily="8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0354F7-C2A3-4DF7-9632-348666A5C6E5}"/>
              </a:ext>
            </a:extLst>
          </p:cNvPr>
          <p:cNvSpPr/>
          <p:nvPr/>
        </p:nvSpPr>
        <p:spPr bwMode="auto">
          <a:xfrm>
            <a:off x="5467346" y="1373832"/>
            <a:ext cx="876302" cy="3003927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800" b="1" dirty="0">
              <a:latin typeface="Calibri" panose="020F0502020204030204" pitchFamily="34" charset="0"/>
              <a:ea typeface="ＭＳ Ｐゴシック" pitchFamily="8" charset="-128"/>
            </a:endParaRPr>
          </a:p>
        </p:txBody>
      </p:sp>
      <p:cxnSp>
        <p:nvCxnSpPr>
          <p:cNvPr id="14" name="Elbow Connector 20">
            <a:extLst>
              <a:ext uri="{FF2B5EF4-FFF2-40B4-BE49-F238E27FC236}">
                <a16:creationId xmlns:a16="http://schemas.microsoft.com/office/drawing/2014/main" id="{7D61AC7D-A518-487C-8E2A-319E00F12328}"/>
              </a:ext>
            </a:extLst>
          </p:cNvPr>
          <p:cNvCxnSpPr/>
          <p:nvPr/>
        </p:nvCxnSpPr>
        <p:spPr bwMode="auto">
          <a:xfrm flipV="1">
            <a:off x="6343648" y="2419513"/>
            <a:ext cx="1285434" cy="1041872"/>
          </a:xfrm>
          <a:prstGeom prst="bentConnector3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292E896-2DE4-4214-99C1-C5C19CFF663A}"/>
              </a:ext>
            </a:extLst>
          </p:cNvPr>
          <p:cNvSpPr/>
          <p:nvPr/>
        </p:nvSpPr>
        <p:spPr bwMode="auto">
          <a:xfrm>
            <a:off x="7623986" y="4537546"/>
            <a:ext cx="21336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latin typeface="Calibri" panose="020F0502020204030204" pitchFamily="34" charset="0"/>
                <a:ea typeface="ＭＳ Ｐゴシック" pitchFamily="8" charset="-128"/>
              </a:rPr>
              <a:t>Primary Keys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67DFE91-7D97-400E-840D-F49CA6702858}"/>
              </a:ext>
            </a:extLst>
          </p:cNvPr>
          <p:cNvSpPr/>
          <p:nvPr/>
        </p:nvSpPr>
        <p:spPr bwMode="auto">
          <a:xfrm>
            <a:off x="7628673" y="5267161"/>
            <a:ext cx="2057400" cy="4572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latin typeface="Calibri" panose="020F0502020204030204" pitchFamily="34" charset="0"/>
                <a:ea typeface="ＭＳ Ｐゴシック" pitchFamily="8" charset="-128"/>
              </a:rPr>
              <a:t>Foreign Keys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030B26B-71CA-4F50-9A37-1BB4669C140D}"/>
              </a:ext>
            </a:extLst>
          </p:cNvPr>
          <p:cNvSpPr/>
          <p:nvPr/>
        </p:nvSpPr>
        <p:spPr bwMode="auto">
          <a:xfrm>
            <a:off x="388826" y="1373831"/>
            <a:ext cx="1135174" cy="300392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800" b="1" dirty="0">
              <a:latin typeface="Calibri" panose="020F0502020204030204" pitchFamily="34" charset="0"/>
              <a:ea typeface="ＭＳ Ｐゴシック" pitchFamily="8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251EBB-2C61-46B6-9CDE-40905949DAA0}"/>
              </a:ext>
            </a:extLst>
          </p:cNvPr>
          <p:cNvSpPr txBox="1"/>
          <p:nvPr/>
        </p:nvSpPr>
        <p:spPr>
          <a:xfrm>
            <a:off x="609600" y="1143000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9F440-2998-4E64-B50D-FE5E2E4BA36A}"/>
              </a:ext>
            </a:extLst>
          </p:cNvPr>
          <p:cNvSpPr txBox="1"/>
          <p:nvPr/>
        </p:nvSpPr>
        <p:spPr>
          <a:xfrm>
            <a:off x="7391817" y="1143000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8A01512-F3B9-4696-9D31-5BCCB884361D}"/>
              </a:ext>
            </a:extLst>
          </p:cNvPr>
          <p:cNvSpPr/>
          <p:nvPr/>
        </p:nvSpPr>
        <p:spPr bwMode="auto">
          <a:xfrm>
            <a:off x="7907551" y="2408872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CD2147-F8FD-48E8-A872-590E72C55C07}"/>
              </a:ext>
            </a:extLst>
          </p:cNvPr>
          <p:cNvSpPr/>
          <p:nvPr/>
        </p:nvSpPr>
        <p:spPr bwMode="auto">
          <a:xfrm>
            <a:off x="5731342" y="2630062"/>
            <a:ext cx="304800" cy="3048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charset="0"/>
              <a:ea typeface="ＭＳ Ｐゴシック" pitchFamily="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18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 animBg="1"/>
      <p:bldP spid="8" grpId="0" animBg="1"/>
      <p:bldP spid="12" grpId="0" animBg="1"/>
      <p:bldP spid="16" grpId="0" animBg="1"/>
      <p:bldP spid="17" grpId="0" animBg="1"/>
      <p:bldP spid="19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83AA98F-A0BC-43C3-A146-D50C22BBC8A3}"/>
              </a:ext>
            </a:extLst>
          </p:cNvPr>
          <p:cNvSpPr/>
          <p:nvPr/>
        </p:nvSpPr>
        <p:spPr bwMode="auto">
          <a:xfrm>
            <a:off x="1466847" y="4783455"/>
            <a:ext cx="2343153" cy="21306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72DBAC-D747-4926-B5BD-88A6AA398590}"/>
              </a:ext>
            </a:extLst>
          </p:cNvPr>
          <p:cNvSpPr/>
          <p:nvPr/>
        </p:nvSpPr>
        <p:spPr bwMode="auto">
          <a:xfrm>
            <a:off x="1466846" y="5023334"/>
            <a:ext cx="2343153" cy="21306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EF6058-E8BA-4611-A361-A5EA2790212F}"/>
              </a:ext>
            </a:extLst>
          </p:cNvPr>
          <p:cNvSpPr/>
          <p:nvPr/>
        </p:nvSpPr>
        <p:spPr bwMode="auto">
          <a:xfrm>
            <a:off x="1466845" y="5263213"/>
            <a:ext cx="2343153" cy="21306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768E26-BE6C-472E-96EF-F3B8C0BC59BE}"/>
              </a:ext>
            </a:extLst>
          </p:cNvPr>
          <p:cNvSpPr/>
          <p:nvPr/>
        </p:nvSpPr>
        <p:spPr bwMode="auto">
          <a:xfrm>
            <a:off x="1466844" y="5943600"/>
            <a:ext cx="2343153" cy="21306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0F463C-300F-49B4-8B2B-26E87791319D}"/>
              </a:ext>
            </a:extLst>
          </p:cNvPr>
          <p:cNvSpPr/>
          <p:nvPr/>
        </p:nvSpPr>
        <p:spPr bwMode="auto">
          <a:xfrm>
            <a:off x="8915400" y="6019800"/>
            <a:ext cx="1064096" cy="288647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A “Brute-Force,” “Manual” Use of Both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1811000" cy="245173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What are the titles of the papers written by Dr. </a:t>
            </a:r>
            <a:r>
              <a:rPr lang="en-US" dirty="0" err="1">
                <a:cs typeface="Calibri" panose="020F0502020204030204" pitchFamily="34" charset="0"/>
              </a:rPr>
              <a:t>Arling</a:t>
            </a:r>
            <a:r>
              <a:rPr lang="en-US" dirty="0">
                <a:cs typeface="Calibri" panose="020F0502020204030204" pitchFamily="34" charset="0"/>
              </a:rPr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cs typeface="Calibri" panose="020F0502020204030204" pitchFamily="34" charset="0"/>
              </a:rPr>
              <a:t>Which </a:t>
            </a:r>
            <a:r>
              <a:rPr lang="en-US" sz="2400" dirty="0" err="1">
                <a:cs typeface="Calibri" panose="020F0502020204030204" pitchFamily="34" charset="0"/>
              </a:rPr>
              <a:t>ResearcherID</a:t>
            </a:r>
            <a:r>
              <a:rPr lang="en-US" sz="2400" dirty="0">
                <a:cs typeface="Calibri" panose="020F0502020204030204" pitchFamily="34" charset="0"/>
              </a:rPr>
              <a:t> is Dr. </a:t>
            </a:r>
            <a:r>
              <a:rPr lang="en-US" sz="2400" dirty="0" err="1">
                <a:cs typeface="Calibri" panose="020F0502020204030204" pitchFamily="34" charset="0"/>
              </a:rPr>
              <a:t>Arling</a:t>
            </a:r>
            <a:r>
              <a:rPr lang="en-US" sz="2400" dirty="0">
                <a:cs typeface="Calibri" panose="020F0502020204030204" pitchFamily="34" charset="0"/>
              </a:rPr>
              <a:t>?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Researcher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'Dr.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Arling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cs typeface="Calibri" panose="020F0502020204030204" pitchFamily="34" charset="0"/>
              </a:rPr>
              <a:t>Which papers written by researcher with ID of </a:t>
            </a:r>
            <a:r>
              <a:rPr lang="en-US" sz="2400" b="1" dirty="0">
                <a:solidFill>
                  <a:srgbClr val="00B050"/>
                </a:solidFill>
                <a:cs typeface="Calibri" panose="020F0502020204030204" pitchFamily="34" charset="0"/>
              </a:rPr>
              <a:t>3</a:t>
            </a:r>
            <a:r>
              <a:rPr lang="en-US" sz="2400" dirty="0">
                <a:cs typeface="Calibri" panose="020F0502020204030204" pitchFamily="34" charset="0"/>
              </a:rPr>
              <a:t>?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  <a:endParaRPr lang="en-US" dirty="0"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78438"/>
              </p:ext>
            </p:extLst>
          </p:nvPr>
        </p:nvGraphicFramePr>
        <p:xfrm>
          <a:off x="609600" y="3904000"/>
          <a:ext cx="6553200" cy="2458700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229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419100" y="34423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8B64EA-0955-4AE1-9B64-7231129A5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449669"/>
              </p:ext>
            </p:extLst>
          </p:nvPr>
        </p:nvGraphicFramePr>
        <p:xfrm>
          <a:off x="7543800" y="5227320"/>
          <a:ext cx="4419601" cy="1097280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084053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833887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167442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8CDEC0-08BB-4352-AB08-6EE99108D032}"/>
              </a:ext>
            </a:extLst>
          </p:cNvPr>
          <p:cNvSpPr txBox="1"/>
          <p:nvPr/>
        </p:nvSpPr>
        <p:spPr>
          <a:xfrm>
            <a:off x="7468017" y="4783455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3541B-F86D-442A-A513-B64DEDD4FECF}"/>
              </a:ext>
            </a:extLst>
          </p:cNvPr>
          <p:cNvSpPr txBox="1"/>
          <p:nvPr/>
        </p:nvSpPr>
        <p:spPr>
          <a:xfrm>
            <a:off x="11277600" y="1770042"/>
            <a:ext cx="49564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F16F4C5-09E7-48F3-B1F7-BFBC1E8546DC}"/>
              </a:ext>
            </a:extLst>
          </p:cNvPr>
          <p:cNvSpPr/>
          <p:nvPr/>
        </p:nvSpPr>
        <p:spPr bwMode="auto">
          <a:xfrm>
            <a:off x="8077200" y="6050935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8FFBBE-3D31-41F7-94C4-32FCF824DC0E}"/>
              </a:ext>
            </a:extLst>
          </p:cNvPr>
          <p:cNvSpPr/>
          <p:nvPr/>
        </p:nvSpPr>
        <p:spPr bwMode="auto">
          <a:xfrm>
            <a:off x="6400800" y="4805985"/>
            <a:ext cx="304800" cy="18288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charset="0"/>
              <a:ea typeface="ＭＳ Ｐゴシック" pitchFamily="8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E99807-97BD-4FB0-AD8F-3BF9AE1C5909}"/>
              </a:ext>
            </a:extLst>
          </p:cNvPr>
          <p:cNvSpPr/>
          <p:nvPr/>
        </p:nvSpPr>
        <p:spPr bwMode="auto">
          <a:xfrm>
            <a:off x="6400800" y="5019672"/>
            <a:ext cx="304800" cy="18288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charset="0"/>
              <a:ea typeface="ＭＳ Ｐゴシック" pitchFamily="8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BA3047-7C04-4143-A5FA-99411F4B018B}"/>
              </a:ext>
            </a:extLst>
          </p:cNvPr>
          <p:cNvSpPr/>
          <p:nvPr/>
        </p:nvSpPr>
        <p:spPr bwMode="auto">
          <a:xfrm>
            <a:off x="6400800" y="5264167"/>
            <a:ext cx="304800" cy="18288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charset="0"/>
              <a:ea typeface="ＭＳ Ｐゴシック" pitchFamily="8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912643-0101-44E6-B1A2-D29FAC6BF89F}"/>
              </a:ext>
            </a:extLst>
          </p:cNvPr>
          <p:cNvSpPr/>
          <p:nvPr/>
        </p:nvSpPr>
        <p:spPr bwMode="auto">
          <a:xfrm>
            <a:off x="6400800" y="5928360"/>
            <a:ext cx="304800" cy="18288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charset="0"/>
              <a:ea typeface="ＭＳ Ｐゴシック" pitchFamily="8" charset="-128"/>
            </a:endParaRP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5FB547DC-9BE2-4A0A-8FD6-D5D4AA2184D8}"/>
              </a:ext>
            </a:extLst>
          </p:cNvPr>
          <p:cNvSpPr/>
          <p:nvPr/>
        </p:nvSpPr>
        <p:spPr bwMode="auto">
          <a:xfrm>
            <a:off x="9277706" y="3198833"/>
            <a:ext cx="2651760" cy="755663"/>
          </a:xfrm>
          <a:prstGeom prst="wedgeRectCallout">
            <a:avLst>
              <a:gd name="adj1" fmla="val -55003"/>
              <a:gd name="adj2" fmla="val -191315"/>
            </a:avLst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Need to delimit with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 and case is important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itchFamily="8" charset="-128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9377CE-7898-48E6-B73D-19A6C55F1DC0}"/>
              </a:ext>
            </a:extLst>
          </p:cNvPr>
          <p:cNvSpPr txBox="1"/>
          <p:nvPr/>
        </p:nvSpPr>
        <p:spPr>
          <a:xfrm>
            <a:off x="3125516" y="-738853"/>
            <a:ext cx="3179075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7853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  <p:bldP spid="9" grpId="0" animBg="1"/>
      <p:bldP spid="3" grpId="0" uiExpand="1" build="p"/>
      <p:bldP spid="8" grpId="0"/>
      <p:bldP spid="10" grpId="0" animBg="1"/>
      <p:bldP spid="11" grpId="0" animBg="1"/>
      <p:bldP spid="13" grpId="0" animBg="1"/>
      <p:bldP spid="14" grpId="0" animBg="1"/>
      <p:bldP spid="15" grpId="0" animBg="1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2212FC1E-05EA-4191-98FE-561B6A249FAF}"/>
              </a:ext>
            </a:extLst>
          </p:cNvPr>
          <p:cNvSpPr/>
          <p:nvPr/>
        </p:nvSpPr>
        <p:spPr bwMode="auto">
          <a:xfrm>
            <a:off x="5234939" y="225026"/>
            <a:ext cx="3604261" cy="1054394"/>
          </a:xfrm>
          <a:prstGeom prst="wedgeRectCallout">
            <a:avLst>
              <a:gd name="adj1" fmla="val -112196"/>
              <a:gd name="adj2" fmla="val 121761"/>
            </a:avLst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Use “</a:t>
            </a:r>
            <a:r>
              <a:rPr lang="en-US" sz="2000" dirty="0" err="1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table.field</a:t>
            </a:r>
            <a:r>
              <a:rPr lang="en-US" sz="20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” notation since there will be more than one table in the SQL statement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itchFamily="8" charset="-128"/>
              <a:cs typeface="Calibri" panose="020F0502020204030204" pitchFamily="34" charset="0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79906F24-0D36-4659-AB7C-0F652B460A3A}"/>
              </a:ext>
            </a:extLst>
          </p:cNvPr>
          <p:cNvSpPr/>
          <p:nvPr/>
        </p:nvSpPr>
        <p:spPr bwMode="auto">
          <a:xfrm>
            <a:off x="7188200" y="1768416"/>
            <a:ext cx="2651760" cy="368000"/>
          </a:xfrm>
          <a:prstGeom prst="wedgeRectCallout">
            <a:avLst>
              <a:gd name="adj1" fmla="val -136717"/>
              <a:gd name="adj2" fmla="val 117764"/>
            </a:avLst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The second table and…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itchFamily="8" charset="-128"/>
              <a:cs typeface="Calibri" panose="020F0502020204030204" pitchFamily="34" charset="0"/>
            </a:endParaRP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3784C2B5-9589-4148-AD5B-A4B9F44F4845}"/>
              </a:ext>
            </a:extLst>
          </p:cNvPr>
          <p:cNvSpPr/>
          <p:nvPr/>
        </p:nvSpPr>
        <p:spPr bwMode="auto">
          <a:xfrm>
            <a:off x="8077200" y="2212281"/>
            <a:ext cx="2651760" cy="368000"/>
          </a:xfrm>
          <a:prstGeom prst="wedgeRectCallout">
            <a:avLst>
              <a:gd name="adj1" fmla="val -203288"/>
              <a:gd name="adj2" fmla="val 71521"/>
            </a:avLst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anose="020F0502020204030204" pitchFamily="34" charset="0"/>
                <a:ea typeface="ＭＳ Ｐゴシック" pitchFamily="8" charset="-128"/>
                <a:cs typeface="Calibri" panose="020F0502020204030204" pitchFamily="34" charset="0"/>
              </a:rPr>
              <a:t>…how they are linked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itchFamily="8" charset="-128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SQL and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10252"/>
            <a:ext cx="11811001" cy="167135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What are the titles of the papers written by Dr. </a:t>
            </a:r>
            <a:r>
              <a:rPr lang="en-US" dirty="0" err="1">
                <a:cs typeface="Calibri" panose="020F0502020204030204" pitchFamily="34" charset="0"/>
              </a:rPr>
              <a:t>Arling</a:t>
            </a:r>
            <a:r>
              <a:rPr lang="en-US" dirty="0">
                <a:cs typeface="Calibri" panose="020F0502020204030204" pitchFamily="34" charset="0"/>
              </a:rPr>
              <a:t>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Paper.PaperTitle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Researcher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Researcher.ResearcherID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'Dr.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Arling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537681"/>
              </p:ext>
            </p:extLst>
          </p:nvPr>
        </p:nvGraphicFramePr>
        <p:xfrm>
          <a:off x="609600" y="39040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419100" y="34423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8B64EA-0955-4AE1-9B64-7231129A5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144652"/>
              </p:ext>
            </p:extLst>
          </p:nvPr>
        </p:nvGraphicFramePr>
        <p:xfrm>
          <a:off x="7543800" y="5227320"/>
          <a:ext cx="4419601" cy="1097280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084053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833887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167442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8CDEC0-08BB-4352-AB08-6EE99108D032}"/>
              </a:ext>
            </a:extLst>
          </p:cNvPr>
          <p:cNvSpPr txBox="1"/>
          <p:nvPr/>
        </p:nvSpPr>
        <p:spPr>
          <a:xfrm>
            <a:off x="7468017" y="4783455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6FF3033-6C17-4580-9F8D-4F940EDF0BB1}"/>
              </a:ext>
            </a:extLst>
          </p:cNvPr>
          <p:cNvCxnSpPr>
            <a:cxnSpLocks/>
          </p:cNvCxnSpPr>
          <p:nvPr/>
        </p:nvCxnSpPr>
        <p:spPr bwMode="auto">
          <a:xfrm>
            <a:off x="7162800" y="4038600"/>
            <a:ext cx="473111" cy="127692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900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834F-000C-49AB-A89F-71B6C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SQL and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DE8F-053D-4F3A-AC28-84F856E5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10252"/>
            <a:ext cx="11811001" cy="167135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List the titles and corresponding author (Researcher)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Paper.PaperTitle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Paper </a:t>
            </a: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Researcher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Paper.ResearcherID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Researcher.ResearcherID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09C6017B-B8C3-440D-BB30-2E4A8BCC8522}"/>
              </a:ext>
            </a:extLst>
          </p:cNvPr>
          <p:cNvGraphicFramePr>
            <a:graphicFrameLocks/>
          </p:cNvGraphicFramePr>
          <p:nvPr/>
        </p:nvGraphicFramePr>
        <p:xfrm>
          <a:off x="609600" y="3904000"/>
          <a:ext cx="6553200" cy="2451735"/>
        </p:xfrm>
        <a:graphic>
          <a:graphicData uri="http://schemas.openxmlformats.org/drawingml/2006/table">
            <a:tbl>
              <a:tblPr/>
              <a:tblGrid>
                <a:gridCol w="821382">
                  <a:extLst>
                    <a:ext uri="{9D8B030D-6E8A-4147-A177-3AD203B41FA5}">
                      <a16:colId xmlns:a16="http://schemas.microsoft.com/office/drawing/2014/main" val="2328778896"/>
                    </a:ext>
                  </a:extLst>
                </a:gridCol>
                <a:gridCol w="2452242">
                  <a:extLst>
                    <a:ext uri="{9D8B030D-6E8A-4147-A177-3AD203B41FA5}">
                      <a16:colId xmlns:a16="http://schemas.microsoft.com/office/drawing/2014/main" val="2726834851"/>
                    </a:ext>
                  </a:extLst>
                </a:gridCol>
                <a:gridCol w="955303">
                  <a:extLst>
                    <a:ext uri="{9D8B030D-6E8A-4147-A177-3AD203B41FA5}">
                      <a16:colId xmlns:a16="http://schemas.microsoft.com/office/drawing/2014/main" val="1648980808"/>
                    </a:ext>
                  </a:extLst>
                </a:gridCol>
                <a:gridCol w="1154696">
                  <a:extLst>
                    <a:ext uri="{9D8B030D-6E8A-4147-A177-3AD203B41FA5}">
                      <a16:colId xmlns:a16="http://schemas.microsoft.com/office/drawing/2014/main" val="418366721"/>
                    </a:ext>
                  </a:extLst>
                </a:gridCol>
                <a:gridCol w="1169577">
                  <a:extLst>
                    <a:ext uri="{9D8B030D-6E8A-4147-A177-3AD203B41FA5}">
                      <a16:colId xmlns:a16="http://schemas.microsoft.com/office/drawing/2014/main" val="72979342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PaperTitle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PaperLength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ResearcherID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3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Predications for 2018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276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Sox Complaints and Compliance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Clouds     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45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 and Analytics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1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Hive and Hadoop 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05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Augmented Reality in 2020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2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Up Funding Best Practices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61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Visualization Dos and Donts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5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 in Five Years           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91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Depreciating IT Investments                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637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8A9C76-BB20-4238-A8A8-60014E93D9C7}"/>
              </a:ext>
            </a:extLst>
          </p:cNvPr>
          <p:cNvSpPr txBox="1"/>
          <p:nvPr/>
        </p:nvSpPr>
        <p:spPr>
          <a:xfrm>
            <a:off x="419100" y="3442335"/>
            <a:ext cx="924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Paper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8B64EA-0955-4AE1-9B64-7231129A5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330888"/>
              </p:ext>
            </p:extLst>
          </p:nvPr>
        </p:nvGraphicFramePr>
        <p:xfrm>
          <a:off x="7543800" y="5227320"/>
          <a:ext cx="4419601" cy="1097280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856922260"/>
                    </a:ext>
                  </a:extLst>
                </a:gridCol>
                <a:gridCol w="1084053">
                  <a:extLst>
                    <a:ext uri="{9D8B030D-6E8A-4147-A177-3AD203B41FA5}">
                      <a16:colId xmlns:a16="http://schemas.microsoft.com/office/drawing/2014/main" val="4000329803"/>
                    </a:ext>
                  </a:extLst>
                </a:gridCol>
                <a:gridCol w="833887">
                  <a:extLst>
                    <a:ext uri="{9D8B030D-6E8A-4147-A177-3AD203B41FA5}">
                      <a16:colId xmlns:a16="http://schemas.microsoft.com/office/drawing/2014/main" val="57124794"/>
                    </a:ext>
                  </a:extLst>
                </a:gridCol>
                <a:gridCol w="1167442">
                  <a:extLst>
                    <a:ext uri="{9D8B030D-6E8A-4147-A177-3AD203B41FA5}">
                      <a16:colId xmlns:a16="http://schemas.microsoft.com/office/drawing/2014/main" val="36438347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ResearcherID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ResName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DomainID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SchoolID</a:t>
                      </a:r>
                      <a:endParaRPr 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08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Hahn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689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Lee   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77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Arling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3984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8CDEC0-08BB-4352-AB08-6EE99108D032}"/>
              </a:ext>
            </a:extLst>
          </p:cNvPr>
          <p:cNvSpPr txBox="1"/>
          <p:nvPr/>
        </p:nvSpPr>
        <p:spPr>
          <a:xfrm>
            <a:off x="7468017" y="4783455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Researcher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6FF3033-6C17-4580-9F8D-4F940EDF0BB1}"/>
              </a:ext>
            </a:extLst>
          </p:cNvPr>
          <p:cNvCxnSpPr>
            <a:cxnSpLocks/>
          </p:cNvCxnSpPr>
          <p:nvPr/>
        </p:nvCxnSpPr>
        <p:spPr bwMode="auto">
          <a:xfrm>
            <a:off x="7162800" y="4038600"/>
            <a:ext cx="473111" cy="127692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2422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S Lecture Wide" id="{D31C3262-F3C1-4DAD-BD91-167FBAFCDFEE}" vid="{5EE08422-3BAF-4DDD-8F07-36A9B1CE390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2E8B8AD6BD1E4098B983E50E05D8B9" ma:contentTypeVersion="4" ma:contentTypeDescription="Create a new document." ma:contentTypeScope="" ma:versionID="e88006c8c5d2792a2e974794645a9228">
  <xsd:schema xmlns:xsd="http://www.w3.org/2001/XMLSchema" xmlns:xs="http://www.w3.org/2001/XMLSchema" xmlns:p="http://schemas.microsoft.com/office/2006/metadata/properties" xmlns:ns2="f8363fc6-f2b8-42b6-9c75-dc93d97a6ccb" targetNamespace="http://schemas.microsoft.com/office/2006/metadata/properties" ma:root="true" ma:fieldsID="c6b1aee3eb3558f267461b4fb339f8f6" ns2:_="">
    <xsd:import namespace="f8363fc6-f2b8-42b6-9c75-dc93d97a6c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63fc6-f2b8-42b6-9c75-dc93d97a6c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A29841-A5C6-4FFB-B7A7-F30B69B7D3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E19AA8-43DD-4257-B195-11F73AF454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5EE15-73D3-44CE-8A06-3F65058F87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363fc6-f2b8-42b6-9c75-dc93d97a6c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2831</TotalTime>
  <Words>2107</Words>
  <Application>Microsoft Office PowerPoint</Application>
  <PresentationFormat>Widescreen</PresentationFormat>
  <Paragraphs>981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Courier New</vt:lpstr>
      <vt:lpstr>Blank Presentation</vt:lpstr>
      <vt:lpstr>SQL Part 3: Multiple Tables and JOIN</vt:lpstr>
      <vt:lpstr>Question: Who Wrote the Paper "Hive and Hadoop"?</vt:lpstr>
      <vt:lpstr>What is a Database Management System (DBMS)?</vt:lpstr>
      <vt:lpstr>Sign Into Your Oracle Live SQL Account</vt:lpstr>
      <vt:lpstr>How To Combine Researcher Data with Paper Table?</vt:lpstr>
      <vt:lpstr>In a DB, Tables Are Linked with “Keys”</vt:lpstr>
      <vt:lpstr>Task 1: A “Brute-Force,” “Manual” Use of Both Tables</vt:lpstr>
      <vt:lpstr>Task 2: SQL and JOIN</vt:lpstr>
      <vt:lpstr>Task 3: SQL and JOIN</vt:lpstr>
      <vt:lpstr>Task 4: JOIN and Compound WHERE</vt:lpstr>
      <vt:lpstr>Task 5: JOIN and Compound WHERE</vt:lpstr>
      <vt:lpstr>Task 6: JOIN with Three Tables</vt:lpstr>
      <vt:lpstr>Task 6: JOIN with Three Tables</vt:lpstr>
      <vt:lpstr>Task 7: Let’s Put It All Together</vt:lpstr>
      <vt:lpstr>Questions about SQL?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Nelson, John</dc:creator>
  <cp:lastModifiedBy>Preston, David</cp:lastModifiedBy>
  <cp:revision>478</cp:revision>
  <dcterms:created xsi:type="dcterms:W3CDTF">2014-08-21T21:30:16Z</dcterms:created>
  <dcterms:modified xsi:type="dcterms:W3CDTF">2024-03-13T18:53:13Z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0x010100612E8B8AD6BD1E4098B983E50E05D8B9</vt:lpwstr>
  </property>
</Properties>
</file>