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439" r:id="rId5"/>
    <p:sldId id="292" r:id="rId6"/>
    <p:sldId id="454" r:id="rId7"/>
    <p:sldId id="450" r:id="rId8"/>
    <p:sldId id="482" r:id="rId9"/>
    <p:sldId id="455" r:id="rId10"/>
    <p:sldId id="457" r:id="rId11"/>
    <p:sldId id="480" r:id="rId12"/>
    <p:sldId id="451" r:id="rId13"/>
    <p:sldId id="459" r:id="rId14"/>
    <p:sldId id="465" r:id="rId15"/>
    <p:sldId id="481" r:id="rId16"/>
    <p:sldId id="464" r:id="rId17"/>
    <p:sldId id="476" r:id="rId18"/>
    <p:sldId id="484" r:id="rId19"/>
    <p:sldId id="485" r:id="rId20"/>
    <p:sldId id="460" r:id="rId21"/>
    <p:sldId id="461" r:id="rId22"/>
    <p:sldId id="466" r:id="rId23"/>
    <p:sldId id="467" r:id="rId24"/>
    <p:sldId id="468" r:id="rId25"/>
    <p:sldId id="453" r:id="rId26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AA7"/>
    <a:srgbClr val="00B050"/>
    <a:srgbClr val="02283B"/>
    <a:srgbClr val="FFFFFF"/>
    <a:srgbClr val="000000"/>
    <a:srgbClr val="C7E6A4"/>
    <a:srgbClr val="B8B7DA"/>
    <a:srgbClr val="4472C4"/>
    <a:srgbClr val="161645"/>
    <a:srgbClr val="B4D3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82" autoAdjust="0"/>
    <p:restoredTop sz="92623" autoAdjust="0"/>
  </p:normalViewPr>
  <p:slideViewPr>
    <p:cSldViewPr>
      <p:cViewPr varScale="1">
        <p:scale>
          <a:sx n="58" d="100"/>
          <a:sy n="58" d="100"/>
        </p:scale>
        <p:origin x="1244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e Gagne" userId="a82c06d6d8bc1c64" providerId="LiveId" clId="{EA1D6BEA-9B0D-497F-83D9-A1DE8403852C}"/>
    <pc:docChg chg="modMainMaster">
      <pc:chgData name="Michele Gagne" userId="a82c06d6d8bc1c64" providerId="LiveId" clId="{EA1D6BEA-9B0D-497F-83D9-A1DE8403852C}" dt="2022-02-25T16:18:00.952" v="1" actId="478"/>
      <pc:docMkLst>
        <pc:docMk/>
      </pc:docMkLst>
      <pc:sldMasterChg chg="modSldLayout">
        <pc:chgData name="Michele Gagne" userId="a82c06d6d8bc1c64" providerId="LiveId" clId="{EA1D6BEA-9B0D-497F-83D9-A1DE8403852C}" dt="2022-02-25T16:18:00.952" v="1" actId="478"/>
        <pc:sldMasterMkLst>
          <pc:docMk/>
          <pc:sldMasterMk cId="0" sldId="2147483648"/>
        </pc:sldMasterMkLst>
        <pc:sldLayoutChg chg="delSp">
          <pc:chgData name="Michele Gagne" userId="a82c06d6d8bc1c64" providerId="LiveId" clId="{EA1D6BEA-9B0D-497F-83D9-A1DE8403852C}" dt="2022-02-25T16:18:00.952" v="1" actId="478"/>
          <pc:sldLayoutMkLst>
            <pc:docMk/>
            <pc:sldMasterMk cId="0" sldId="2147483648"/>
            <pc:sldLayoutMk cId="4149564623" sldId="2147483650"/>
          </pc:sldLayoutMkLst>
          <pc:spChg chg="del">
            <ac:chgData name="Michele Gagne" userId="a82c06d6d8bc1c64" providerId="LiveId" clId="{EA1D6BEA-9B0D-497F-83D9-A1DE8403852C}" dt="2022-02-25T16:18:00.952" v="1" actId="478"/>
            <ac:spMkLst>
              <pc:docMk/>
              <pc:sldMasterMk cId="0" sldId="2147483648"/>
              <pc:sldLayoutMk cId="4149564623" sldId="2147483650"/>
              <ac:spMk id="7" creationId="{00000000-0000-0000-0000-000000000000}"/>
            </ac:spMkLst>
          </pc:spChg>
          <pc:spChg chg="del">
            <ac:chgData name="Michele Gagne" userId="a82c06d6d8bc1c64" providerId="LiveId" clId="{EA1D6BEA-9B0D-497F-83D9-A1DE8403852C}" dt="2022-02-25T16:17:58.809" v="0" actId="478"/>
            <ac:spMkLst>
              <pc:docMk/>
              <pc:sldMasterMk cId="0" sldId="2147483648"/>
              <pc:sldLayoutMk cId="4149564623" sldId="2147483650"/>
              <ac:spMk id="9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81691C5-694E-43F8-BB42-2B8939CA83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6649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02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930A4C4-A15F-4D97-8849-36D7E3050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711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30A4C4-A15F-4D97-8849-36D7E3050CF0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33997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 not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30A4C4-A15F-4D97-8849-36D7E3050CF0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10456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BETWEEN keyword would be 20 &lt;= </a:t>
            </a:r>
            <a:r>
              <a:rPr lang="en-US" dirty="0" err="1"/>
              <a:t>PaperLength</a:t>
            </a:r>
            <a:r>
              <a:rPr lang="en-US" dirty="0"/>
              <a:t> &lt;= 32 and give wrong answer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30A4C4-A15F-4D97-8849-36D7E3050CF0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26607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30A4C4-A15F-4D97-8849-36D7E3050CF0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39767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 data so ORDER BY AVG(</a:t>
            </a:r>
            <a:r>
              <a:rPr lang="en-US" dirty="0" err="1"/>
              <a:t>PaperLength</a:t>
            </a:r>
            <a:r>
              <a:rPr lang="en-US" dirty="0"/>
              <a:t>) is different; add ORDER BY without GROUP BY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30A4C4-A15F-4D97-8849-36D7E3050CF0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72320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30A4C4-A15F-4D97-8849-36D7E3050CF0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6377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Transactional data are </a:t>
            </a:r>
            <a:r>
              <a:rPr lang="en-US" b="1" dirty="0"/>
              <a:t>structured</a:t>
            </a:r>
            <a:r>
              <a:rPr lang="en-US" b="1" baseline="0" dirty="0"/>
              <a:t> data</a:t>
            </a:r>
            <a:r>
              <a:rPr lang="en-US" baseline="0" dirty="0"/>
              <a:t> (generated by a transaction)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30A4C4-A15F-4D97-8849-36D7E3050CF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9385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 Kroger grocery store orders 200 pallets of Tostitos from Frito-Lay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30A4C4-A15F-4D97-8849-36D7E3050CF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69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Create (new row), Read, Update (cell), Delete (row); </a:t>
            </a:r>
          </a:p>
          <a:p>
            <a:r>
              <a:rPr lang="en-US" dirty="0"/>
              <a:t>How do we interact?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30A4C4-A15F-4D97-8849-36D7E3050CF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749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Create (new row), Read, Update (cell), Delete (row); </a:t>
            </a:r>
          </a:p>
          <a:p>
            <a:r>
              <a:rPr lang="en-US" dirty="0"/>
              <a:t>How do we interact?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30A4C4-A15F-4D97-8849-36D7E3050CF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3168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we’ll start by working with one table at a time (DB have multiple, connected tables)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30A4C4-A15F-4D97-8849-36D7E3050CF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2919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30A4C4-A15F-4D97-8849-36D7E3050CF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886086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2, should get 5 results but get 6 if parentheses are incorrectly omitted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30A4C4-A15F-4D97-8849-36D7E3050CF0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77657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 not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30A4C4-A15F-4D97-8849-36D7E3050CF0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73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9829800" cy="62377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11658600" cy="5334000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486400" y="6504801"/>
            <a:ext cx="1117600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43302987-8FAB-46C6-B7DB-E5EDDAC4DDF3}" type="slidenum">
              <a:rPr lang="en-US" sz="800" smtClean="0">
                <a:latin typeface="+mn-lt"/>
              </a:rPr>
              <a:pPr algn="ctr"/>
              <a:t>‹#›</a:t>
            </a:fld>
            <a:endParaRPr lang="en-US" sz="8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960" y="83072"/>
            <a:ext cx="2046398" cy="67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564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1082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066801"/>
            <a:ext cx="11684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32" name="Rectangle 5"/>
          <p:cNvSpPr>
            <a:spLocks noChangeArrowheads="1"/>
          </p:cNvSpPr>
          <p:nvPr userDrawn="1"/>
        </p:nvSpPr>
        <p:spPr bwMode="auto">
          <a:xfrm>
            <a:off x="0" y="838200"/>
            <a:ext cx="12210288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anose="020F0502020204030204" pitchFamily="34" charset="0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infoworld.com/article/3305843/what-is-a-data-lake-flexible-big-data-management-explained.html" TargetMode="External"/><Relationship Id="rId4" Type="http://schemas.openxmlformats.org/officeDocument/2006/relationships/hyperlink" Target="http://sherpasoftware.com/blog/structured-and-unstructured-data-what-is-it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3schools.com/sq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sql.oracle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Part 2: Compound WHERE and Descriptive Statistics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C32ABD3-F04F-42F0-9610-1BFB38FD57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06" r="2543"/>
          <a:stretch/>
        </p:blipFill>
        <p:spPr>
          <a:xfrm>
            <a:off x="-1" y="788975"/>
            <a:ext cx="12192001" cy="530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807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6C90E57-7167-431C-B187-88880109F737}"/>
              </a:ext>
            </a:extLst>
          </p:cNvPr>
          <p:cNvSpPr/>
          <p:nvPr/>
        </p:nvSpPr>
        <p:spPr bwMode="auto">
          <a:xfrm>
            <a:off x="7391400" y="3647555"/>
            <a:ext cx="1371600" cy="331665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8309F0-6629-4B0B-97A3-899F5AEAF550}"/>
              </a:ext>
            </a:extLst>
          </p:cNvPr>
          <p:cNvSpPr/>
          <p:nvPr/>
        </p:nvSpPr>
        <p:spPr bwMode="auto">
          <a:xfrm>
            <a:off x="7391400" y="3294935"/>
            <a:ext cx="1371600" cy="331665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2634D5-A5B6-4847-817C-9D6675D4C682}"/>
              </a:ext>
            </a:extLst>
          </p:cNvPr>
          <p:cNvSpPr/>
          <p:nvPr/>
        </p:nvSpPr>
        <p:spPr bwMode="auto">
          <a:xfrm>
            <a:off x="7391400" y="4609727"/>
            <a:ext cx="1371600" cy="389515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6E834F-000C-49AB-A89F-71B6C4B5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0 (Review)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3DE8F-053D-4F3A-AC28-84F856E5D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0600"/>
            <a:ext cx="11658600" cy="79147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Retrieve the paper title(s) where the paper length is more than 35</a:t>
            </a:r>
          </a:p>
          <a:p>
            <a:pPr marL="400050" lvl="1" indent="0">
              <a:buNone/>
            </a:pP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PaperTitle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Paper </a:t>
            </a: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 35;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EE04A3DC-7852-4937-9FB6-093ACB3235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6135836"/>
              </p:ext>
            </p:extLst>
          </p:nvPr>
        </p:nvGraphicFramePr>
        <p:xfrm>
          <a:off x="1638300" y="2687955"/>
          <a:ext cx="8839200" cy="3636645"/>
        </p:xfrm>
        <a:graphic>
          <a:graphicData uri="http://schemas.openxmlformats.org/drawingml/2006/table">
            <a:tbl>
              <a:tblPr/>
              <a:tblGrid>
                <a:gridCol w="1107911">
                  <a:extLst>
                    <a:ext uri="{9D8B030D-6E8A-4147-A177-3AD203B41FA5}">
                      <a16:colId xmlns:a16="http://schemas.microsoft.com/office/drawing/2014/main" val="2328778896"/>
                    </a:ext>
                  </a:extLst>
                </a:gridCol>
                <a:gridCol w="3307675">
                  <a:extLst>
                    <a:ext uri="{9D8B030D-6E8A-4147-A177-3AD203B41FA5}">
                      <a16:colId xmlns:a16="http://schemas.microsoft.com/office/drawing/2014/main" val="2726834851"/>
                    </a:ext>
                  </a:extLst>
                </a:gridCol>
                <a:gridCol w="1288548">
                  <a:extLst>
                    <a:ext uri="{9D8B030D-6E8A-4147-A177-3AD203B41FA5}">
                      <a16:colId xmlns:a16="http://schemas.microsoft.com/office/drawing/2014/main" val="1648980808"/>
                    </a:ext>
                  </a:extLst>
                </a:gridCol>
                <a:gridCol w="1557497">
                  <a:extLst>
                    <a:ext uri="{9D8B030D-6E8A-4147-A177-3AD203B41FA5}">
                      <a16:colId xmlns:a16="http://schemas.microsoft.com/office/drawing/2014/main" val="418366721"/>
                    </a:ext>
                  </a:extLst>
                </a:gridCol>
                <a:gridCol w="1577569">
                  <a:extLst>
                    <a:ext uri="{9D8B030D-6E8A-4147-A177-3AD203B41FA5}">
                      <a16:colId xmlns:a16="http://schemas.microsoft.com/office/drawing/2014/main" val="729793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PaperID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PaperTitle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DomainID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PaperLength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ResearcherID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4326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Stock Predications for 2018                      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2760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Sox Complaints and Compliance                    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0619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 Clouds                                       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4549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Spark and Analytics                              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631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Hive and Hadoop                                  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205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Augmented Reality in 2020                        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8212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Up Funding Best Practices                  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4616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Visualization Dos and Donts                      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544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 in Five Years                                 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491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Depreciating IT Investments                      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06371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79E959D-F478-4E31-830F-5284EF04880E}"/>
              </a:ext>
            </a:extLst>
          </p:cNvPr>
          <p:cNvSpPr txBox="1"/>
          <p:nvPr/>
        </p:nvSpPr>
        <p:spPr>
          <a:xfrm>
            <a:off x="1295400" y="2205335"/>
            <a:ext cx="924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Paper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8B36C1-D3DE-4CE1-970A-3E3C61C624BD}"/>
              </a:ext>
            </a:extLst>
          </p:cNvPr>
          <p:cNvSpPr txBox="1"/>
          <p:nvPr/>
        </p:nvSpPr>
        <p:spPr>
          <a:xfrm>
            <a:off x="7239000" y="2276744"/>
            <a:ext cx="1658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PaperLength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&gt; 35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29DE72-77FE-45AC-B421-2E42CDE7D060}"/>
              </a:ext>
            </a:extLst>
          </p:cNvPr>
          <p:cNvSpPr/>
          <p:nvPr/>
        </p:nvSpPr>
        <p:spPr bwMode="auto">
          <a:xfrm>
            <a:off x="2633395" y="4609727"/>
            <a:ext cx="3462606" cy="408907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7D74169-CB2E-4C09-83F0-77956D34A717}"/>
              </a:ext>
            </a:extLst>
          </p:cNvPr>
          <p:cNvSpPr/>
          <p:nvPr/>
        </p:nvSpPr>
        <p:spPr bwMode="auto">
          <a:xfrm>
            <a:off x="2633395" y="3294935"/>
            <a:ext cx="3462606" cy="274175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3C56AF9-C838-4B04-B161-632CE2DE5D17}"/>
              </a:ext>
            </a:extLst>
          </p:cNvPr>
          <p:cNvSpPr/>
          <p:nvPr/>
        </p:nvSpPr>
        <p:spPr bwMode="auto">
          <a:xfrm>
            <a:off x="2661469" y="3699257"/>
            <a:ext cx="3462606" cy="33625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518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  <p:bldP spid="9" grpId="0" animBg="1"/>
      <p:bldP spid="3" grpId="0" uiExpand="1" build="p"/>
      <p:bldP spid="6" grpId="0"/>
      <p:bldP spid="14" grpId="0" animBg="1"/>
      <p:bldP spid="15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7429640-61FD-4070-AFA8-9722743D6E5E}"/>
              </a:ext>
            </a:extLst>
          </p:cNvPr>
          <p:cNvSpPr/>
          <p:nvPr/>
        </p:nvSpPr>
        <p:spPr bwMode="auto">
          <a:xfrm>
            <a:off x="7391400" y="3734842"/>
            <a:ext cx="1371600" cy="227558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0DE801-4ABB-4F4C-A2CE-777AFA9032C7}"/>
              </a:ext>
            </a:extLst>
          </p:cNvPr>
          <p:cNvSpPr/>
          <p:nvPr/>
        </p:nvSpPr>
        <p:spPr bwMode="auto">
          <a:xfrm>
            <a:off x="8998227" y="4001615"/>
            <a:ext cx="1371600" cy="275631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6F0CA0-9910-4D91-9D2E-DE7532B52D55}"/>
              </a:ext>
            </a:extLst>
          </p:cNvPr>
          <p:cNvSpPr/>
          <p:nvPr/>
        </p:nvSpPr>
        <p:spPr bwMode="auto">
          <a:xfrm>
            <a:off x="8998227" y="4349903"/>
            <a:ext cx="1371600" cy="275631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31F540-6CB8-404E-943F-24A44E23321B}"/>
              </a:ext>
            </a:extLst>
          </p:cNvPr>
          <p:cNvSpPr/>
          <p:nvPr/>
        </p:nvSpPr>
        <p:spPr bwMode="auto">
          <a:xfrm>
            <a:off x="8998227" y="4698191"/>
            <a:ext cx="1371600" cy="275631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9730E3-0A05-44D8-B451-892528538541}"/>
              </a:ext>
            </a:extLst>
          </p:cNvPr>
          <p:cNvSpPr/>
          <p:nvPr/>
        </p:nvSpPr>
        <p:spPr bwMode="auto">
          <a:xfrm>
            <a:off x="8998227" y="5725047"/>
            <a:ext cx="1371600" cy="275631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8309F0-6629-4B0B-97A3-899F5AEAF550}"/>
              </a:ext>
            </a:extLst>
          </p:cNvPr>
          <p:cNvSpPr/>
          <p:nvPr/>
        </p:nvSpPr>
        <p:spPr bwMode="auto">
          <a:xfrm>
            <a:off x="7391400" y="3362847"/>
            <a:ext cx="1371600" cy="227558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2634D5-A5B6-4847-817C-9D6675D4C682}"/>
              </a:ext>
            </a:extLst>
          </p:cNvPr>
          <p:cNvSpPr/>
          <p:nvPr/>
        </p:nvSpPr>
        <p:spPr bwMode="auto">
          <a:xfrm>
            <a:off x="7391400" y="4625534"/>
            <a:ext cx="1371600" cy="337513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6E834F-000C-49AB-A89F-71B6C4B5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1: SQL Compound WHERE Clause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3DE8F-053D-4F3A-AC28-84F856E5D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0600"/>
            <a:ext cx="11811000" cy="8659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Retrieve the paper title(s) where the paper length is more than 35 </a:t>
            </a:r>
            <a:r>
              <a:rPr lang="en-US" b="1" u="sng" dirty="0"/>
              <a:t>and</a:t>
            </a:r>
            <a:r>
              <a:rPr lang="en-US" dirty="0"/>
              <a:t> the researcher ID is 3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PaperTitle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Paper </a:t>
            </a: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 35 </a:t>
            </a: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ResearcherID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3;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EE04A3DC-7852-4937-9FB6-093ACB3235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5105979"/>
              </p:ext>
            </p:extLst>
          </p:nvPr>
        </p:nvGraphicFramePr>
        <p:xfrm>
          <a:off x="1638300" y="2651760"/>
          <a:ext cx="8839200" cy="3672840"/>
        </p:xfrm>
        <a:graphic>
          <a:graphicData uri="http://schemas.openxmlformats.org/drawingml/2006/table">
            <a:tbl>
              <a:tblPr/>
              <a:tblGrid>
                <a:gridCol w="1107911">
                  <a:extLst>
                    <a:ext uri="{9D8B030D-6E8A-4147-A177-3AD203B41FA5}">
                      <a16:colId xmlns:a16="http://schemas.microsoft.com/office/drawing/2014/main" val="2328778896"/>
                    </a:ext>
                  </a:extLst>
                </a:gridCol>
                <a:gridCol w="3307675">
                  <a:extLst>
                    <a:ext uri="{9D8B030D-6E8A-4147-A177-3AD203B41FA5}">
                      <a16:colId xmlns:a16="http://schemas.microsoft.com/office/drawing/2014/main" val="2726834851"/>
                    </a:ext>
                  </a:extLst>
                </a:gridCol>
                <a:gridCol w="1288548">
                  <a:extLst>
                    <a:ext uri="{9D8B030D-6E8A-4147-A177-3AD203B41FA5}">
                      <a16:colId xmlns:a16="http://schemas.microsoft.com/office/drawing/2014/main" val="1648980808"/>
                    </a:ext>
                  </a:extLst>
                </a:gridCol>
                <a:gridCol w="1557497">
                  <a:extLst>
                    <a:ext uri="{9D8B030D-6E8A-4147-A177-3AD203B41FA5}">
                      <a16:colId xmlns:a16="http://schemas.microsoft.com/office/drawing/2014/main" val="418366721"/>
                    </a:ext>
                  </a:extLst>
                </a:gridCol>
                <a:gridCol w="1577569">
                  <a:extLst>
                    <a:ext uri="{9D8B030D-6E8A-4147-A177-3AD203B41FA5}">
                      <a16:colId xmlns:a16="http://schemas.microsoft.com/office/drawing/2014/main" val="72979342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PaperID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PaperTitle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DomainID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PaperLength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ResearcherID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4326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Stock Predications for 2018                      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2760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Sox Complaints and Compliance                    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0619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 Clouds                                       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4549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Spark and Analytics                              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631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Hive and Hadoop                                  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205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Augmented Reality in 2020                        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8212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Up Funding Best Practices                  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4616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Visualization Dos and Donts                      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544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 in Five Years                                 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491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Depreciating IT Investments                      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06371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79E959D-F478-4E31-830F-5284EF04880E}"/>
              </a:ext>
            </a:extLst>
          </p:cNvPr>
          <p:cNvSpPr txBox="1"/>
          <p:nvPr/>
        </p:nvSpPr>
        <p:spPr>
          <a:xfrm>
            <a:off x="1295400" y="2205335"/>
            <a:ext cx="924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Paper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8B36C1-D3DE-4CE1-970A-3E3C61C624BD}"/>
              </a:ext>
            </a:extLst>
          </p:cNvPr>
          <p:cNvSpPr txBox="1"/>
          <p:nvPr/>
        </p:nvSpPr>
        <p:spPr>
          <a:xfrm>
            <a:off x="7239000" y="2240549"/>
            <a:ext cx="1658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PaperLength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&gt; 35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964E31-937D-4FD8-9F8B-925674B51C63}"/>
              </a:ext>
            </a:extLst>
          </p:cNvPr>
          <p:cNvSpPr txBox="1"/>
          <p:nvPr/>
        </p:nvSpPr>
        <p:spPr>
          <a:xfrm>
            <a:off x="8877300" y="2240549"/>
            <a:ext cx="1613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ResearcherID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= 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29DE72-77FE-45AC-B421-2E42CDE7D060}"/>
              </a:ext>
            </a:extLst>
          </p:cNvPr>
          <p:cNvSpPr/>
          <p:nvPr/>
        </p:nvSpPr>
        <p:spPr bwMode="auto">
          <a:xfrm>
            <a:off x="2643226" y="4625534"/>
            <a:ext cx="3462606" cy="337513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286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0" grpId="0" animBg="1"/>
      <p:bldP spid="11" grpId="0" animBg="1"/>
      <p:bldP spid="12" grpId="0" animBg="1"/>
      <p:bldP spid="13" grpId="0" animBg="1"/>
      <p:bldP spid="8" grpId="0" animBg="1"/>
      <p:bldP spid="9" grpId="0" animBg="1"/>
      <p:bldP spid="3" grpId="0" uiExpand="1" build="p"/>
      <p:bldP spid="6" grpId="0"/>
      <p:bldP spid="7" grpId="0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22907E34-75D2-4120-B88D-2E889C8ABF15}"/>
              </a:ext>
            </a:extLst>
          </p:cNvPr>
          <p:cNvSpPr/>
          <p:nvPr/>
        </p:nvSpPr>
        <p:spPr bwMode="auto">
          <a:xfrm>
            <a:off x="7412636" y="3782812"/>
            <a:ext cx="1371600" cy="227558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0DE801-4ABB-4F4C-A2CE-777AFA9032C7}"/>
              </a:ext>
            </a:extLst>
          </p:cNvPr>
          <p:cNvSpPr/>
          <p:nvPr/>
        </p:nvSpPr>
        <p:spPr bwMode="auto">
          <a:xfrm>
            <a:off x="8998227" y="4078224"/>
            <a:ext cx="1371600" cy="275631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6F0CA0-9910-4D91-9D2E-DE7532B52D55}"/>
              </a:ext>
            </a:extLst>
          </p:cNvPr>
          <p:cNvSpPr/>
          <p:nvPr/>
        </p:nvSpPr>
        <p:spPr bwMode="auto">
          <a:xfrm>
            <a:off x="8998227" y="4416552"/>
            <a:ext cx="1371600" cy="275631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31F540-6CB8-404E-943F-24A44E23321B}"/>
              </a:ext>
            </a:extLst>
          </p:cNvPr>
          <p:cNvSpPr/>
          <p:nvPr/>
        </p:nvSpPr>
        <p:spPr bwMode="auto">
          <a:xfrm>
            <a:off x="8998227" y="4782312"/>
            <a:ext cx="1371600" cy="21945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9730E3-0A05-44D8-B451-892528538541}"/>
              </a:ext>
            </a:extLst>
          </p:cNvPr>
          <p:cNvSpPr/>
          <p:nvPr/>
        </p:nvSpPr>
        <p:spPr bwMode="auto">
          <a:xfrm>
            <a:off x="8998227" y="5755527"/>
            <a:ext cx="1371600" cy="275631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8309F0-6629-4B0B-97A3-899F5AEAF550}"/>
              </a:ext>
            </a:extLst>
          </p:cNvPr>
          <p:cNvSpPr/>
          <p:nvPr/>
        </p:nvSpPr>
        <p:spPr bwMode="auto">
          <a:xfrm>
            <a:off x="7391400" y="3447288"/>
            <a:ext cx="1371600" cy="227558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2634D5-A5B6-4847-817C-9D6675D4C682}"/>
              </a:ext>
            </a:extLst>
          </p:cNvPr>
          <p:cNvSpPr/>
          <p:nvPr/>
        </p:nvSpPr>
        <p:spPr bwMode="auto">
          <a:xfrm>
            <a:off x="7391400" y="4765969"/>
            <a:ext cx="1371600" cy="227558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6E834F-000C-49AB-A89F-71B6C4B5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2: SQL Compound WHERE Clause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3DE8F-053D-4F3A-AC28-84F856E5D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990600"/>
            <a:ext cx="11620500" cy="81553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Retrieve the paper title(s) where the paper length is more than 35 </a:t>
            </a:r>
            <a:r>
              <a:rPr lang="en-US" b="1" u="sng" dirty="0"/>
              <a:t>or</a:t>
            </a:r>
            <a:r>
              <a:rPr lang="en-US" dirty="0"/>
              <a:t> the researcher ID is 3</a:t>
            </a:r>
          </a:p>
          <a:p>
            <a:pPr marL="400050" lvl="1" indent="0">
              <a:buNone/>
            </a:pP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PaperTitle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Paper </a:t>
            </a: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 35 </a:t>
            </a: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ResearcherID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3;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EE04A3DC-7852-4937-9FB6-093ACB323570}"/>
              </a:ext>
            </a:extLst>
          </p:cNvPr>
          <p:cNvGraphicFramePr>
            <a:graphicFrameLocks/>
          </p:cNvGraphicFramePr>
          <p:nvPr/>
        </p:nvGraphicFramePr>
        <p:xfrm>
          <a:off x="1638300" y="2682240"/>
          <a:ext cx="8839200" cy="3718560"/>
        </p:xfrm>
        <a:graphic>
          <a:graphicData uri="http://schemas.openxmlformats.org/drawingml/2006/table">
            <a:tbl>
              <a:tblPr/>
              <a:tblGrid>
                <a:gridCol w="1107911">
                  <a:extLst>
                    <a:ext uri="{9D8B030D-6E8A-4147-A177-3AD203B41FA5}">
                      <a16:colId xmlns:a16="http://schemas.microsoft.com/office/drawing/2014/main" val="2328778896"/>
                    </a:ext>
                  </a:extLst>
                </a:gridCol>
                <a:gridCol w="3307675">
                  <a:extLst>
                    <a:ext uri="{9D8B030D-6E8A-4147-A177-3AD203B41FA5}">
                      <a16:colId xmlns:a16="http://schemas.microsoft.com/office/drawing/2014/main" val="2726834851"/>
                    </a:ext>
                  </a:extLst>
                </a:gridCol>
                <a:gridCol w="1288548">
                  <a:extLst>
                    <a:ext uri="{9D8B030D-6E8A-4147-A177-3AD203B41FA5}">
                      <a16:colId xmlns:a16="http://schemas.microsoft.com/office/drawing/2014/main" val="1648980808"/>
                    </a:ext>
                  </a:extLst>
                </a:gridCol>
                <a:gridCol w="1557497">
                  <a:extLst>
                    <a:ext uri="{9D8B030D-6E8A-4147-A177-3AD203B41FA5}">
                      <a16:colId xmlns:a16="http://schemas.microsoft.com/office/drawing/2014/main" val="418366721"/>
                    </a:ext>
                  </a:extLst>
                </a:gridCol>
                <a:gridCol w="1577569">
                  <a:extLst>
                    <a:ext uri="{9D8B030D-6E8A-4147-A177-3AD203B41FA5}">
                      <a16:colId xmlns:a16="http://schemas.microsoft.com/office/drawing/2014/main" val="7297934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PaperID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PaperTitle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DomainID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PaperLength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ResearcherID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4326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Stock Predications for 2018                      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2760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Sox Complaints and Compliance                    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0619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 Clouds                                       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4549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Spark and Analytics                              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631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Hive and Hadoop                                  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205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Augmented Reality in 2020                        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8212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Up Funding Best Practices                  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4616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Visualization Dos and Donts                      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544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 in Five Years                                 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491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Depreciating IT Investments                      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06371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79E959D-F478-4E31-830F-5284EF04880E}"/>
              </a:ext>
            </a:extLst>
          </p:cNvPr>
          <p:cNvSpPr txBox="1"/>
          <p:nvPr/>
        </p:nvSpPr>
        <p:spPr>
          <a:xfrm>
            <a:off x="1295400" y="2209800"/>
            <a:ext cx="924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Paper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8B36C1-D3DE-4CE1-970A-3E3C61C624BD}"/>
              </a:ext>
            </a:extLst>
          </p:cNvPr>
          <p:cNvSpPr txBox="1"/>
          <p:nvPr/>
        </p:nvSpPr>
        <p:spPr>
          <a:xfrm>
            <a:off x="7239000" y="2271029"/>
            <a:ext cx="1658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PaperLength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&gt; 35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964E31-937D-4FD8-9F8B-925674B51C63}"/>
              </a:ext>
            </a:extLst>
          </p:cNvPr>
          <p:cNvSpPr txBox="1"/>
          <p:nvPr/>
        </p:nvSpPr>
        <p:spPr>
          <a:xfrm>
            <a:off x="8877300" y="2271029"/>
            <a:ext cx="1613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ResearcherID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= 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C8A10CB-CFCB-42D1-95CC-E2C36C628F68}"/>
              </a:ext>
            </a:extLst>
          </p:cNvPr>
          <p:cNvSpPr/>
          <p:nvPr/>
        </p:nvSpPr>
        <p:spPr bwMode="auto">
          <a:xfrm>
            <a:off x="2743200" y="3436156"/>
            <a:ext cx="3234005" cy="22755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3288EA2-0371-4B37-BA45-A7799FABEC9F}"/>
              </a:ext>
            </a:extLst>
          </p:cNvPr>
          <p:cNvSpPr/>
          <p:nvPr/>
        </p:nvSpPr>
        <p:spPr bwMode="auto">
          <a:xfrm>
            <a:off x="2743200" y="3772591"/>
            <a:ext cx="3234005" cy="22755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7B7CF23-235A-4F2A-AA48-53FE536D153D}"/>
              </a:ext>
            </a:extLst>
          </p:cNvPr>
          <p:cNvSpPr/>
          <p:nvPr/>
        </p:nvSpPr>
        <p:spPr bwMode="auto">
          <a:xfrm>
            <a:off x="2743200" y="4109026"/>
            <a:ext cx="3234005" cy="22755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FA9C3CA-F80A-4589-8EE7-97031132DBFE}"/>
              </a:ext>
            </a:extLst>
          </p:cNvPr>
          <p:cNvSpPr/>
          <p:nvPr/>
        </p:nvSpPr>
        <p:spPr bwMode="auto">
          <a:xfrm>
            <a:off x="2743200" y="4445461"/>
            <a:ext cx="3234005" cy="22755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FCE2D1B-8C3C-4DAB-BA53-2E7FAB550837}"/>
              </a:ext>
            </a:extLst>
          </p:cNvPr>
          <p:cNvSpPr/>
          <p:nvPr/>
        </p:nvSpPr>
        <p:spPr bwMode="auto">
          <a:xfrm>
            <a:off x="2743200" y="4781896"/>
            <a:ext cx="3234005" cy="22755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DEB1AC3-8D10-4D0F-ABB1-E88E9F7B7817}"/>
              </a:ext>
            </a:extLst>
          </p:cNvPr>
          <p:cNvSpPr/>
          <p:nvPr/>
        </p:nvSpPr>
        <p:spPr bwMode="auto">
          <a:xfrm>
            <a:off x="2743200" y="5791200"/>
            <a:ext cx="3234005" cy="22755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627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0" grpId="0" animBg="1"/>
      <p:bldP spid="11" grpId="0" animBg="1"/>
      <p:bldP spid="12" grpId="0" animBg="1"/>
      <p:bldP spid="13" grpId="0" animBg="1"/>
      <p:bldP spid="8" grpId="0" animBg="1"/>
      <p:bldP spid="9" grpId="0" animBg="1"/>
      <p:bldP spid="3" grpId="0" uiExpand="1" build="p"/>
      <p:bldP spid="6" grpId="0"/>
      <p:bldP spid="7" grpId="0"/>
      <p:bldP spid="26" grpId="0" animBg="1"/>
      <p:bldP spid="28" grpId="0" animBg="1"/>
      <p:bldP spid="29" grpId="0" animBg="1"/>
      <p:bldP spid="30" grpId="0" animBg="1"/>
      <p:bldP spid="31" grpId="0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E834F-000C-49AB-A89F-71B6C4B5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the SQL to Obtain the Following…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3DE8F-053D-4F3A-AC28-84F856E5D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0600"/>
            <a:ext cx="11658600" cy="2209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Retrieve the paper title(s) in each of the following three cases: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domain ID is 1 and the paper length is less than 32 pages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domain ID is 1 or 3 and the paper length is less than 32 pages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domain ID is 1, 2, or 3 and the paper length is more than 20 pages and less than 32 pages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EE04A3DC-7852-4937-9FB6-093ACB3235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2690827"/>
              </p:ext>
            </p:extLst>
          </p:nvPr>
        </p:nvGraphicFramePr>
        <p:xfrm>
          <a:off x="2683803" y="3048000"/>
          <a:ext cx="8839200" cy="3322320"/>
        </p:xfrm>
        <a:graphic>
          <a:graphicData uri="http://schemas.openxmlformats.org/drawingml/2006/table">
            <a:tbl>
              <a:tblPr/>
              <a:tblGrid>
                <a:gridCol w="1107911">
                  <a:extLst>
                    <a:ext uri="{9D8B030D-6E8A-4147-A177-3AD203B41FA5}">
                      <a16:colId xmlns:a16="http://schemas.microsoft.com/office/drawing/2014/main" val="2328778896"/>
                    </a:ext>
                  </a:extLst>
                </a:gridCol>
                <a:gridCol w="3307675">
                  <a:extLst>
                    <a:ext uri="{9D8B030D-6E8A-4147-A177-3AD203B41FA5}">
                      <a16:colId xmlns:a16="http://schemas.microsoft.com/office/drawing/2014/main" val="2726834851"/>
                    </a:ext>
                  </a:extLst>
                </a:gridCol>
                <a:gridCol w="1288548">
                  <a:extLst>
                    <a:ext uri="{9D8B030D-6E8A-4147-A177-3AD203B41FA5}">
                      <a16:colId xmlns:a16="http://schemas.microsoft.com/office/drawing/2014/main" val="1648980808"/>
                    </a:ext>
                  </a:extLst>
                </a:gridCol>
                <a:gridCol w="1557497">
                  <a:extLst>
                    <a:ext uri="{9D8B030D-6E8A-4147-A177-3AD203B41FA5}">
                      <a16:colId xmlns:a16="http://schemas.microsoft.com/office/drawing/2014/main" val="418366721"/>
                    </a:ext>
                  </a:extLst>
                </a:gridCol>
                <a:gridCol w="1577569">
                  <a:extLst>
                    <a:ext uri="{9D8B030D-6E8A-4147-A177-3AD203B41FA5}">
                      <a16:colId xmlns:a16="http://schemas.microsoft.com/office/drawing/2014/main" val="7297934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PaperTitle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DomainID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PaperLength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ResearcherID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432614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Stock Predications for 2018  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276038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Sox Complaints and Compliance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061901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 Clouds                   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454981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Spark and Analytics          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631017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Hive and Hadoop              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205795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Augmented Reality in 2020    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821265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Up Funding Best Practices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461625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Visualization Dos and Donts  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54459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 in Five Years             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491627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Depreciating IT Investments  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06371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79E959D-F478-4E31-830F-5284EF04880E}"/>
              </a:ext>
            </a:extLst>
          </p:cNvPr>
          <p:cNvSpPr txBox="1"/>
          <p:nvPr/>
        </p:nvSpPr>
        <p:spPr>
          <a:xfrm>
            <a:off x="1666764" y="5867400"/>
            <a:ext cx="924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Paper</a:t>
            </a:r>
          </a:p>
        </p:txBody>
      </p:sp>
    </p:spTree>
    <p:extLst>
      <p:ext uri="{BB962C8B-B14F-4D97-AF65-F5344CB8AC3E}">
        <p14:creationId xmlns:p14="http://schemas.microsoft.com/office/powerpoint/2010/main" val="537321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19A5F30-E8BC-4F3E-8609-E49898093D86}"/>
              </a:ext>
            </a:extLst>
          </p:cNvPr>
          <p:cNvSpPr/>
          <p:nvPr/>
        </p:nvSpPr>
        <p:spPr bwMode="auto">
          <a:xfrm>
            <a:off x="8617907" y="3968812"/>
            <a:ext cx="1281566" cy="199432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E9BD0B3-2521-4D30-AF86-72CC0447A328}"/>
              </a:ext>
            </a:extLst>
          </p:cNvPr>
          <p:cNvSpPr/>
          <p:nvPr/>
        </p:nvSpPr>
        <p:spPr bwMode="auto">
          <a:xfrm>
            <a:off x="8610600" y="5215420"/>
            <a:ext cx="1281566" cy="199432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1F1CA6-236B-4052-B8EB-F6C6CBB16CF2}"/>
              </a:ext>
            </a:extLst>
          </p:cNvPr>
          <p:cNvSpPr/>
          <p:nvPr/>
        </p:nvSpPr>
        <p:spPr bwMode="auto">
          <a:xfrm>
            <a:off x="7100434" y="5212080"/>
            <a:ext cx="1281566" cy="199432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22A4CB-8C74-4FD2-BD62-A064E4573F89}"/>
              </a:ext>
            </a:extLst>
          </p:cNvPr>
          <p:cNvSpPr/>
          <p:nvPr/>
        </p:nvSpPr>
        <p:spPr bwMode="auto">
          <a:xfrm>
            <a:off x="7100434" y="3991569"/>
            <a:ext cx="1281566" cy="199432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6E834F-000C-49AB-A89F-71B6C4B5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Number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3DE8F-053D-4F3A-AC28-84F856E5D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0600"/>
            <a:ext cx="118872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Retrieve the paper title(s) in each of the following three cases: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domain ID is 1 and the paper length is less than 32 pages</a:t>
            </a:r>
          </a:p>
          <a:p>
            <a:pPr marL="857250" lvl="1" indent="-457200"/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PaperTitle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Paper </a:t>
            </a: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DomainID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 </a:t>
            </a: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32;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B414003-0168-40E2-90D4-76F87A9D2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4459190"/>
              </p:ext>
            </p:extLst>
          </p:nvPr>
        </p:nvGraphicFramePr>
        <p:xfrm>
          <a:off x="2683803" y="3048000"/>
          <a:ext cx="8839200" cy="3322320"/>
        </p:xfrm>
        <a:graphic>
          <a:graphicData uri="http://schemas.openxmlformats.org/drawingml/2006/table">
            <a:tbl>
              <a:tblPr/>
              <a:tblGrid>
                <a:gridCol w="1107911">
                  <a:extLst>
                    <a:ext uri="{9D8B030D-6E8A-4147-A177-3AD203B41FA5}">
                      <a16:colId xmlns:a16="http://schemas.microsoft.com/office/drawing/2014/main" val="2328778896"/>
                    </a:ext>
                  </a:extLst>
                </a:gridCol>
                <a:gridCol w="3307675">
                  <a:extLst>
                    <a:ext uri="{9D8B030D-6E8A-4147-A177-3AD203B41FA5}">
                      <a16:colId xmlns:a16="http://schemas.microsoft.com/office/drawing/2014/main" val="2726834851"/>
                    </a:ext>
                  </a:extLst>
                </a:gridCol>
                <a:gridCol w="1288548">
                  <a:extLst>
                    <a:ext uri="{9D8B030D-6E8A-4147-A177-3AD203B41FA5}">
                      <a16:colId xmlns:a16="http://schemas.microsoft.com/office/drawing/2014/main" val="1648980808"/>
                    </a:ext>
                  </a:extLst>
                </a:gridCol>
                <a:gridCol w="1557497">
                  <a:extLst>
                    <a:ext uri="{9D8B030D-6E8A-4147-A177-3AD203B41FA5}">
                      <a16:colId xmlns:a16="http://schemas.microsoft.com/office/drawing/2014/main" val="418366721"/>
                    </a:ext>
                  </a:extLst>
                </a:gridCol>
                <a:gridCol w="1577569">
                  <a:extLst>
                    <a:ext uri="{9D8B030D-6E8A-4147-A177-3AD203B41FA5}">
                      <a16:colId xmlns:a16="http://schemas.microsoft.com/office/drawing/2014/main" val="7297934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PaperTitle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DomainID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PaperLength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ResearcherID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432614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Stock Predications for 2018  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276038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Sox Complaints and Compliance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061901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 Clouds                   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454981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Spark and Analytics          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631017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Hive and Hadoop              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205795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Augmented Reality in 2020    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821265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Up Funding Best Practices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461625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Visualization Dos and Donts  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54459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 in Five Years             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491627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Depreciating IT Investments  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06371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AE5FE04-EFA8-4EAD-9DFA-131A6F5DF40B}"/>
              </a:ext>
            </a:extLst>
          </p:cNvPr>
          <p:cNvSpPr txBox="1"/>
          <p:nvPr/>
        </p:nvSpPr>
        <p:spPr>
          <a:xfrm>
            <a:off x="1666764" y="5867400"/>
            <a:ext cx="924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Paper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1A40E61-6B65-4A7C-AF46-4F5767BB5515}"/>
              </a:ext>
            </a:extLst>
          </p:cNvPr>
          <p:cNvSpPr/>
          <p:nvPr/>
        </p:nvSpPr>
        <p:spPr bwMode="auto">
          <a:xfrm>
            <a:off x="3819927" y="5212080"/>
            <a:ext cx="2733273" cy="1994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98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14" grpId="0" animBg="1"/>
      <p:bldP spid="12" grpId="0" animBg="1"/>
      <p:bldP spid="3" grpId="0" uiExpand="1" build="p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F4F12D21-C8CA-4C14-BAF8-1E88E2C28B12}"/>
              </a:ext>
            </a:extLst>
          </p:cNvPr>
          <p:cNvSpPr/>
          <p:nvPr/>
        </p:nvSpPr>
        <p:spPr bwMode="auto">
          <a:xfrm>
            <a:off x="7315200" y="3745229"/>
            <a:ext cx="897597" cy="199432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C15A980-6F9F-4ABA-8D42-3F008033D9E2}"/>
              </a:ext>
            </a:extLst>
          </p:cNvPr>
          <p:cNvSpPr/>
          <p:nvPr/>
        </p:nvSpPr>
        <p:spPr bwMode="auto">
          <a:xfrm>
            <a:off x="7315199" y="4052563"/>
            <a:ext cx="897597" cy="199432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5A845A2-C3E5-4C6B-B8AE-F07660EB4072}"/>
              </a:ext>
            </a:extLst>
          </p:cNvPr>
          <p:cNvSpPr/>
          <p:nvPr/>
        </p:nvSpPr>
        <p:spPr bwMode="auto">
          <a:xfrm>
            <a:off x="7315199" y="4359897"/>
            <a:ext cx="897597" cy="199432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6D1938D-287E-4C39-BC1F-F5EEE389593E}"/>
              </a:ext>
            </a:extLst>
          </p:cNvPr>
          <p:cNvSpPr/>
          <p:nvPr/>
        </p:nvSpPr>
        <p:spPr bwMode="auto">
          <a:xfrm>
            <a:off x="7315199" y="4667231"/>
            <a:ext cx="897597" cy="199432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AA00BF7-7026-408E-8890-DFA820CA1FE6}"/>
              </a:ext>
            </a:extLst>
          </p:cNvPr>
          <p:cNvSpPr/>
          <p:nvPr/>
        </p:nvSpPr>
        <p:spPr bwMode="auto">
          <a:xfrm>
            <a:off x="7315199" y="4974565"/>
            <a:ext cx="897597" cy="199432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E0B8E61-82A0-4122-B6B4-A306EC180AEC}"/>
              </a:ext>
            </a:extLst>
          </p:cNvPr>
          <p:cNvSpPr/>
          <p:nvPr/>
        </p:nvSpPr>
        <p:spPr bwMode="auto">
          <a:xfrm>
            <a:off x="7315199" y="5281899"/>
            <a:ext cx="897597" cy="199432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B69A448-DF7A-4573-9704-71F97537E484}"/>
              </a:ext>
            </a:extLst>
          </p:cNvPr>
          <p:cNvSpPr/>
          <p:nvPr/>
        </p:nvSpPr>
        <p:spPr bwMode="auto">
          <a:xfrm>
            <a:off x="7315199" y="5589233"/>
            <a:ext cx="897597" cy="199432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49047F3-98FB-4EAA-812F-953E5D7A9214}"/>
              </a:ext>
            </a:extLst>
          </p:cNvPr>
          <p:cNvSpPr/>
          <p:nvPr/>
        </p:nvSpPr>
        <p:spPr bwMode="auto">
          <a:xfrm>
            <a:off x="7315199" y="5896568"/>
            <a:ext cx="897597" cy="199432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4870E8-059D-4032-BE0F-D9AF2F6E363D}"/>
              </a:ext>
            </a:extLst>
          </p:cNvPr>
          <p:cNvSpPr/>
          <p:nvPr/>
        </p:nvSpPr>
        <p:spPr bwMode="auto">
          <a:xfrm>
            <a:off x="8534400" y="4343400"/>
            <a:ext cx="1281566" cy="199432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E2B7F1-CD4B-46AE-8BEE-3425FBBAD28D}"/>
              </a:ext>
            </a:extLst>
          </p:cNvPr>
          <p:cNvSpPr/>
          <p:nvPr/>
        </p:nvSpPr>
        <p:spPr bwMode="auto">
          <a:xfrm>
            <a:off x="8534400" y="4648200"/>
            <a:ext cx="1281566" cy="199432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D49F023-79FD-4188-828F-B694CE426AAC}"/>
              </a:ext>
            </a:extLst>
          </p:cNvPr>
          <p:cNvSpPr/>
          <p:nvPr/>
        </p:nvSpPr>
        <p:spPr bwMode="auto">
          <a:xfrm>
            <a:off x="8534400" y="5257800"/>
            <a:ext cx="1281566" cy="199432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D176FFA-3B14-4E6D-B636-E0F35000ADFE}"/>
              </a:ext>
            </a:extLst>
          </p:cNvPr>
          <p:cNvSpPr/>
          <p:nvPr/>
        </p:nvSpPr>
        <p:spPr bwMode="auto">
          <a:xfrm>
            <a:off x="8534400" y="5562600"/>
            <a:ext cx="1281566" cy="199432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7DB2CC7-64B8-4299-9602-D1BB2ADA5278}"/>
              </a:ext>
            </a:extLst>
          </p:cNvPr>
          <p:cNvSpPr/>
          <p:nvPr/>
        </p:nvSpPr>
        <p:spPr bwMode="auto">
          <a:xfrm>
            <a:off x="8534400" y="5867400"/>
            <a:ext cx="1281566" cy="199432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726459E-8498-4124-93E8-2CB25895EDA2}"/>
              </a:ext>
            </a:extLst>
          </p:cNvPr>
          <p:cNvSpPr/>
          <p:nvPr/>
        </p:nvSpPr>
        <p:spPr bwMode="auto">
          <a:xfrm>
            <a:off x="8534400" y="6172200"/>
            <a:ext cx="1281566" cy="199432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6E834F-000C-49AB-A89F-71B6C4B5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Number 2: Need for Parentheses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3DE8F-053D-4F3A-AC28-84F856E5D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51" y="968396"/>
            <a:ext cx="11887200" cy="4343400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/>
              <a:t>…the domain ID is 1 or 3 and the paper length is less than 32 pages; </a:t>
            </a:r>
            <a:r>
              <a:rPr lang="en-US" i="1" dirty="0">
                <a:solidFill>
                  <a:srgbClr val="0070C0"/>
                </a:solidFill>
              </a:rPr>
              <a:t>how many selected? </a:t>
            </a:r>
          </a:p>
          <a:p>
            <a:pPr marL="857250" lvl="1" indent="-457200"/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PaperTitle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Paper </a:t>
            </a: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DomainID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 </a:t>
            </a: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DomainID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3)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32;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0E3761-00FA-4819-9B2C-F2AC0E4E075A}"/>
              </a:ext>
            </a:extLst>
          </p:cNvPr>
          <p:cNvSpPr txBox="1"/>
          <p:nvPr/>
        </p:nvSpPr>
        <p:spPr>
          <a:xfrm>
            <a:off x="11620151" y="968396"/>
            <a:ext cx="49564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0F8202C7-AF54-4C14-8C95-B594C18CB9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4643250"/>
              </p:ext>
            </p:extLst>
          </p:nvPr>
        </p:nvGraphicFramePr>
        <p:xfrm>
          <a:off x="2683803" y="3124200"/>
          <a:ext cx="8839200" cy="3322320"/>
        </p:xfrm>
        <a:graphic>
          <a:graphicData uri="http://schemas.openxmlformats.org/drawingml/2006/table">
            <a:tbl>
              <a:tblPr/>
              <a:tblGrid>
                <a:gridCol w="1107911">
                  <a:extLst>
                    <a:ext uri="{9D8B030D-6E8A-4147-A177-3AD203B41FA5}">
                      <a16:colId xmlns:a16="http://schemas.microsoft.com/office/drawing/2014/main" val="2328778896"/>
                    </a:ext>
                  </a:extLst>
                </a:gridCol>
                <a:gridCol w="3307675">
                  <a:extLst>
                    <a:ext uri="{9D8B030D-6E8A-4147-A177-3AD203B41FA5}">
                      <a16:colId xmlns:a16="http://schemas.microsoft.com/office/drawing/2014/main" val="2726834851"/>
                    </a:ext>
                  </a:extLst>
                </a:gridCol>
                <a:gridCol w="1288548">
                  <a:extLst>
                    <a:ext uri="{9D8B030D-6E8A-4147-A177-3AD203B41FA5}">
                      <a16:colId xmlns:a16="http://schemas.microsoft.com/office/drawing/2014/main" val="1648980808"/>
                    </a:ext>
                  </a:extLst>
                </a:gridCol>
                <a:gridCol w="1557497">
                  <a:extLst>
                    <a:ext uri="{9D8B030D-6E8A-4147-A177-3AD203B41FA5}">
                      <a16:colId xmlns:a16="http://schemas.microsoft.com/office/drawing/2014/main" val="418366721"/>
                    </a:ext>
                  </a:extLst>
                </a:gridCol>
                <a:gridCol w="1577569">
                  <a:extLst>
                    <a:ext uri="{9D8B030D-6E8A-4147-A177-3AD203B41FA5}">
                      <a16:colId xmlns:a16="http://schemas.microsoft.com/office/drawing/2014/main" val="7297934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PaperTitle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DomainID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PaperLength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ResearcherID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432614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Stock Predications for 2018  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276038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Sox Complaints and Compliance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061901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 Clouds                   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454981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Spark and Analytics          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631017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Hive and Hadoop              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205795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Augmented Reality in 2020    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821265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Up Funding Best Practices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461625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Visualization Dos and Donts  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54459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 in Five Years             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491627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Depreciating IT Investments  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06371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27A1989-F700-4D70-AC0F-B9206F76C112}"/>
              </a:ext>
            </a:extLst>
          </p:cNvPr>
          <p:cNvSpPr txBox="1"/>
          <p:nvPr/>
        </p:nvSpPr>
        <p:spPr>
          <a:xfrm>
            <a:off x="1666764" y="5943600"/>
            <a:ext cx="924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Paper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B5E3E7E-A575-4E9A-BAF6-2ED6500A1985}"/>
              </a:ext>
            </a:extLst>
          </p:cNvPr>
          <p:cNvSpPr/>
          <p:nvPr/>
        </p:nvSpPr>
        <p:spPr bwMode="auto">
          <a:xfrm>
            <a:off x="3632865" y="4359897"/>
            <a:ext cx="2733273" cy="1994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CB9CFBA-41FC-4204-AC09-5A0E4CD3E06E}"/>
              </a:ext>
            </a:extLst>
          </p:cNvPr>
          <p:cNvSpPr/>
          <p:nvPr/>
        </p:nvSpPr>
        <p:spPr bwMode="auto">
          <a:xfrm>
            <a:off x="3632865" y="4665467"/>
            <a:ext cx="2733273" cy="1994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C893285-B767-4EE3-8423-02ECD102F9F5}"/>
              </a:ext>
            </a:extLst>
          </p:cNvPr>
          <p:cNvSpPr/>
          <p:nvPr/>
        </p:nvSpPr>
        <p:spPr bwMode="auto">
          <a:xfrm>
            <a:off x="3632865" y="5276607"/>
            <a:ext cx="2733273" cy="1994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59C7C16-1CAC-4413-87F0-53DFE464A503}"/>
              </a:ext>
            </a:extLst>
          </p:cNvPr>
          <p:cNvSpPr/>
          <p:nvPr/>
        </p:nvSpPr>
        <p:spPr bwMode="auto">
          <a:xfrm>
            <a:off x="3632865" y="5582177"/>
            <a:ext cx="2733273" cy="1994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1F30759-93BE-42F8-ABDB-6C6431CB97BF}"/>
              </a:ext>
            </a:extLst>
          </p:cNvPr>
          <p:cNvSpPr/>
          <p:nvPr/>
        </p:nvSpPr>
        <p:spPr bwMode="auto">
          <a:xfrm>
            <a:off x="3632865" y="5887748"/>
            <a:ext cx="2733273" cy="1994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FEA4D6-FB01-40E1-A835-F1492C05377C}"/>
              </a:ext>
            </a:extLst>
          </p:cNvPr>
          <p:cNvSpPr txBox="1"/>
          <p:nvPr/>
        </p:nvSpPr>
        <p:spPr>
          <a:xfrm>
            <a:off x="914400" y="2086842"/>
            <a:ext cx="110867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Note: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is done first and then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so without parentheses would behave incorrectly:</a:t>
            </a:r>
          </a:p>
          <a:p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WHERE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DomainID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 </a:t>
            </a: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DomainID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3 </a:t>
            </a: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32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34" name="Speech Bubble: Rectangle 33">
            <a:extLst>
              <a:ext uri="{FF2B5EF4-FFF2-40B4-BE49-F238E27FC236}">
                <a16:creationId xmlns:a16="http://schemas.microsoft.com/office/drawing/2014/main" id="{3FD15918-1389-49CB-820D-7CA2AE70058A}"/>
              </a:ext>
            </a:extLst>
          </p:cNvPr>
          <p:cNvSpPr/>
          <p:nvPr/>
        </p:nvSpPr>
        <p:spPr bwMode="auto">
          <a:xfrm>
            <a:off x="161161" y="4343400"/>
            <a:ext cx="2154361" cy="830996"/>
          </a:xfrm>
          <a:prstGeom prst="wedgeRectCallout">
            <a:avLst>
              <a:gd name="adj1" fmla="val 76733"/>
              <a:gd name="adj2" fmla="val -73260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Without parentheses </a:t>
            </a:r>
            <a:r>
              <a:rPr lang="en-US" sz="1600" dirty="0"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“Big Clouds” 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would be incorrectly selected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93A7480-4277-430D-9F7D-701667500ADA}"/>
              </a:ext>
            </a:extLst>
          </p:cNvPr>
          <p:cNvCxnSpPr/>
          <p:nvPr/>
        </p:nvCxnSpPr>
        <p:spPr bwMode="auto">
          <a:xfrm>
            <a:off x="762000" y="2667000"/>
            <a:ext cx="1123915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0533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3" grpId="0" uiExpand="1" build="p"/>
      <p:bldP spid="9" grpId="0"/>
      <p:bldP spid="27" grpId="0" animBg="1"/>
      <p:bldP spid="28" grpId="0" animBg="1"/>
      <p:bldP spid="30" grpId="0" animBg="1"/>
      <p:bldP spid="31" grpId="0" animBg="1"/>
      <p:bldP spid="32" grpId="0" animBg="1"/>
      <p:bldP spid="6" grpId="0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7B3AF82-D1C8-47ED-8AB1-CCCBA6EAE5C7}"/>
              </a:ext>
            </a:extLst>
          </p:cNvPr>
          <p:cNvSpPr/>
          <p:nvPr/>
        </p:nvSpPr>
        <p:spPr bwMode="auto">
          <a:xfrm>
            <a:off x="8534401" y="5527808"/>
            <a:ext cx="1281566" cy="199432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3B014B6-CEF5-48F5-800C-78F4511E5C9D}"/>
              </a:ext>
            </a:extLst>
          </p:cNvPr>
          <p:cNvSpPr/>
          <p:nvPr/>
        </p:nvSpPr>
        <p:spPr bwMode="auto">
          <a:xfrm>
            <a:off x="8534400" y="4609444"/>
            <a:ext cx="1281566" cy="199432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6E834F-000C-49AB-A89F-71B6C4B5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Number 3: Parentheses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3DE8F-053D-4F3A-AC28-84F856E5D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51" y="1025545"/>
            <a:ext cx="11887200" cy="1870055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/>
              <a:t>…the domain ID is 1, 2, or 3 and the paper length is more than 20 pages and less than 32 pages; </a:t>
            </a:r>
            <a:r>
              <a:rPr lang="en-US" i="1" dirty="0">
                <a:solidFill>
                  <a:srgbClr val="0070C0"/>
                </a:solidFill>
              </a:rPr>
              <a:t>how many selected? </a:t>
            </a:r>
            <a:endParaRPr lang="en-US" dirty="0"/>
          </a:p>
          <a:p>
            <a:pPr marL="857250" lvl="1" indent="-457200"/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PaperTitle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Paper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DomainID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 </a:t>
            </a: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DomainID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2 </a:t>
            </a: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DomainID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3)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 20 </a:t>
            </a: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32;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0E3761-00FA-4819-9B2C-F2AC0E4E075A}"/>
              </a:ext>
            </a:extLst>
          </p:cNvPr>
          <p:cNvSpPr txBox="1"/>
          <p:nvPr/>
        </p:nvSpPr>
        <p:spPr>
          <a:xfrm>
            <a:off x="4114800" y="1360417"/>
            <a:ext cx="49564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0F8202C7-AF54-4C14-8C95-B594C18CB93B}"/>
              </a:ext>
            </a:extLst>
          </p:cNvPr>
          <p:cNvGraphicFramePr>
            <a:graphicFrameLocks/>
          </p:cNvGraphicFramePr>
          <p:nvPr/>
        </p:nvGraphicFramePr>
        <p:xfrm>
          <a:off x="2683803" y="3048000"/>
          <a:ext cx="8839200" cy="3322320"/>
        </p:xfrm>
        <a:graphic>
          <a:graphicData uri="http://schemas.openxmlformats.org/drawingml/2006/table">
            <a:tbl>
              <a:tblPr/>
              <a:tblGrid>
                <a:gridCol w="1107911">
                  <a:extLst>
                    <a:ext uri="{9D8B030D-6E8A-4147-A177-3AD203B41FA5}">
                      <a16:colId xmlns:a16="http://schemas.microsoft.com/office/drawing/2014/main" val="2328778896"/>
                    </a:ext>
                  </a:extLst>
                </a:gridCol>
                <a:gridCol w="3307675">
                  <a:extLst>
                    <a:ext uri="{9D8B030D-6E8A-4147-A177-3AD203B41FA5}">
                      <a16:colId xmlns:a16="http://schemas.microsoft.com/office/drawing/2014/main" val="2726834851"/>
                    </a:ext>
                  </a:extLst>
                </a:gridCol>
                <a:gridCol w="1288548">
                  <a:extLst>
                    <a:ext uri="{9D8B030D-6E8A-4147-A177-3AD203B41FA5}">
                      <a16:colId xmlns:a16="http://schemas.microsoft.com/office/drawing/2014/main" val="1648980808"/>
                    </a:ext>
                  </a:extLst>
                </a:gridCol>
                <a:gridCol w="1557497">
                  <a:extLst>
                    <a:ext uri="{9D8B030D-6E8A-4147-A177-3AD203B41FA5}">
                      <a16:colId xmlns:a16="http://schemas.microsoft.com/office/drawing/2014/main" val="418366721"/>
                    </a:ext>
                  </a:extLst>
                </a:gridCol>
                <a:gridCol w="1577569">
                  <a:extLst>
                    <a:ext uri="{9D8B030D-6E8A-4147-A177-3AD203B41FA5}">
                      <a16:colId xmlns:a16="http://schemas.microsoft.com/office/drawing/2014/main" val="7297934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PaperTitle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DomainID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PaperLength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ResearcherID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432614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Stock Predications for 2018  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276038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Sox Complaints and Compliance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061901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 Clouds                   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454981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Spark and Analytics          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631017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Hive and Hadoop              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205795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Augmented Reality in 2020    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821265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Up Funding Best Practices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461625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Visualization Dos and Donts  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54459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 in Five Years             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491627"/>
                  </a:ext>
                </a:extLst>
              </a:tr>
              <a:tr h="23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Depreciating IT Investments                       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06371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27A1989-F700-4D70-AC0F-B9206F76C112}"/>
              </a:ext>
            </a:extLst>
          </p:cNvPr>
          <p:cNvSpPr txBox="1"/>
          <p:nvPr/>
        </p:nvSpPr>
        <p:spPr>
          <a:xfrm>
            <a:off x="1666764" y="5867400"/>
            <a:ext cx="924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Paper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E755216-B76B-4D08-8E97-3E3EFF2DCFB7}"/>
              </a:ext>
            </a:extLst>
          </p:cNvPr>
          <p:cNvSpPr/>
          <p:nvPr/>
        </p:nvSpPr>
        <p:spPr bwMode="auto">
          <a:xfrm>
            <a:off x="3624944" y="4595156"/>
            <a:ext cx="2733273" cy="1994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63A935-7D61-4127-8F5E-9EF03E1D873F}"/>
              </a:ext>
            </a:extLst>
          </p:cNvPr>
          <p:cNvSpPr/>
          <p:nvPr/>
        </p:nvSpPr>
        <p:spPr bwMode="auto">
          <a:xfrm>
            <a:off x="3624943" y="5482738"/>
            <a:ext cx="2733273" cy="23774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640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3" grpId="0" uiExpand="1" build="p"/>
      <p:bldP spid="9" grpId="0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E834F-000C-49AB-A89F-71B6C4B5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and Descriptive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3DE8F-053D-4F3A-AC28-84F856E5D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0600"/>
            <a:ext cx="11658600" cy="2895600"/>
          </a:xfrm>
        </p:spPr>
        <p:txBody>
          <a:bodyPr/>
          <a:lstStyle/>
          <a:p>
            <a:r>
              <a:rPr lang="en-US" dirty="0"/>
              <a:t>We can use SQL to return summarized data, too</a:t>
            </a:r>
          </a:p>
          <a:p>
            <a:r>
              <a:rPr lang="en-US" dirty="0"/>
              <a:t>For example, how many papers are there?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COUNT()</a:t>
            </a:r>
            <a:endParaRPr lang="en-US" dirty="0"/>
          </a:p>
          <a:p>
            <a:pPr lvl="1"/>
            <a:r>
              <a:rPr lang="en-US" sz="2400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PaperTitle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400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Paper;</a:t>
            </a:r>
            <a:endParaRPr lang="en-US" sz="2400" dirty="0"/>
          </a:p>
          <a:p>
            <a:r>
              <a:rPr lang="en-US" dirty="0"/>
              <a:t>What is the average length of all papers?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AVG()</a:t>
            </a:r>
            <a:endParaRPr lang="en-US" dirty="0"/>
          </a:p>
          <a:p>
            <a:pPr lvl="1"/>
            <a:r>
              <a:rPr lang="en-US" sz="2400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AVG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PaperLength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400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Paper;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588BAED1-A9FD-408D-80E7-E2CB2CFAD3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570457"/>
              </p:ext>
            </p:extLst>
          </p:nvPr>
        </p:nvGraphicFramePr>
        <p:xfrm>
          <a:off x="4038600" y="3553890"/>
          <a:ext cx="7924800" cy="2807970"/>
        </p:xfrm>
        <a:graphic>
          <a:graphicData uri="http://schemas.openxmlformats.org/drawingml/2006/table">
            <a:tbl>
              <a:tblPr/>
              <a:tblGrid>
                <a:gridCol w="993299">
                  <a:extLst>
                    <a:ext uri="{9D8B030D-6E8A-4147-A177-3AD203B41FA5}">
                      <a16:colId xmlns:a16="http://schemas.microsoft.com/office/drawing/2014/main" val="2328778896"/>
                    </a:ext>
                  </a:extLst>
                </a:gridCol>
                <a:gridCol w="2965502">
                  <a:extLst>
                    <a:ext uri="{9D8B030D-6E8A-4147-A177-3AD203B41FA5}">
                      <a16:colId xmlns:a16="http://schemas.microsoft.com/office/drawing/2014/main" val="2726834851"/>
                    </a:ext>
                  </a:extLst>
                </a:gridCol>
                <a:gridCol w="1155250">
                  <a:extLst>
                    <a:ext uri="{9D8B030D-6E8A-4147-A177-3AD203B41FA5}">
                      <a16:colId xmlns:a16="http://schemas.microsoft.com/office/drawing/2014/main" val="1648980808"/>
                    </a:ext>
                  </a:extLst>
                </a:gridCol>
                <a:gridCol w="1396377">
                  <a:extLst>
                    <a:ext uri="{9D8B030D-6E8A-4147-A177-3AD203B41FA5}">
                      <a16:colId xmlns:a16="http://schemas.microsoft.com/office/drawing/2014/main" val="418366721"/>
                    </a:ext>
                  </a:extLst>
                </a:gridCol>
                <a:gridCol w="1414372">
                  <a:extLst>
                    <a:ext uri="{9D8B030D-6E8A-4147-A177-3AD203B41FA5}">
                      <a16:colId xmlns:a16="http://schemas.microsoft.com/office/drawing/2014/main" val="7297934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PaperTitle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DomainID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PaperLength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ResearcherID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4326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Stock Predications for 2018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2760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Sox Complaints and Compliance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0619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 Clouds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4549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Spark and Analytics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631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Hive and Hadoop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205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Augmented Reality in 2020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8212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Up Funding Best Practices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4616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Visualization Dos and Donts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544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 in Five Years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491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Depreciating IT Investments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06371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C3F2959-2C20-47BB-8C6C-70F675DF7AD3}"/>
              </a:ext>
            </a:extLst>
          </p:cNvPr>
          <p:cNvSpPr txBox="1"/>
          <p:nvPr/>
        </p:nvSpPr>
        <p:spPr>
          <a:xfrm>
            <a:off x="3114564" y="5867400"/>
            <a:ext cx="924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Paper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333EB1-F12A-41EE-8EB0-72DFCC5D6C4B}"/>
              </a:ext>
            </a:extLst>
          </p:cNvPr>
          <p:cNvSpPr txBox="1"/>
          <p:nvPr/>
        </p:nvSpPr>
        <p:spPr>
          <a:xfrm>
            <a:off x="8103577" y="1853067"/>
            <a:ext cx="49564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176953-98F7-413C-9AE8-612839472CEC}"/>
              </a:ext>
            </a:extLst>
          </p:cNvPr>
          <p:cNvSpPr txBox="1"/>
          <p:nvPr/>
        </p:nvSpPr>
        <p:spPr>
          <a:xfrm>
            <a:off x="7855752" y="2738979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27.8</a:t>
            </a:r>
          </a:p>
        </p:txBody>
      </p:sp>
    </p:spTree>
    <p:extLst>
      <p:ext uri="{BB962C8B-B14F-4D97-AF65-F5344CB8AC3E}">
        <p14:creationId xmlns:p14="http://schemas.microsoft.com/office/powerpoint/2010/main" val="108614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B930643-96DD-4556-9E93-72B929CC83BC}"/>
              </a:ext>
            </a:extLst>
          </p:cNvPr>
          <p:cNvSpPr/>
          <p:nvPr/>
        </p:nvSpPr>
        <p:spPr bwMode="auto">
          <a:xfrm>
            <a:off x="9677400" y="5638800"/>
            <a:ext cx="1066800" cy="2286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513A72-CC0D-4CA4-BE8B-B4B2825E78E4}"/>
              </a:ext>
            </a:extLst>
          </p:cNvPr>
          <p:cNvSpPr/>
          <p:nvPr/>
        </p:nvSpPr>
        <p:spPr bwMode="auto">
          <a:xfrm>
            <a:off x="9677400" y="4114800"/>
            <a:ext cx="1066800" cy="12954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6E834F-000C-49AB-A89F-71B6C4B5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4: Descriptive Statistics with WHERE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3DE8F-053D-4F3A-AC28-84F856E5D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0600"/>
            <a:ext cx="116586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is the average length of the papers for all papers longer than 18 pages?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AVG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PaperLength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400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Paper </a:t>
            </a:r>
            <a:r>
              <a:rPr lang="en-US" sz="2400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PaperLength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&gt; 18;</a:t>
            </a:r>
          </a:p>
          <a:p>
            <a:endParaRPr lang="en-US" dirty="0"/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09C6017B-B8C3-440D-BB30-2E4A8BCC85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2901364"/>
              </p:ext>
            </p:extLst>
          </p:nvPr>
        </p:nvGraphicFramePr>
        <p:xfrm>
          <a:off x="5410200" y="3886200"/>
          <a:ext cx="6553200" cy="2451735"/>
        </p:xfrm>
        <a:graphic>
          <a:graphicData uri="http://schemas.openxmlformats.org/drawingml/2006/table">
            <a:tbl>
              <a:tblPr/>
              <a:tblGrid>
                <a:gridCol w="821382">
                  <a:extLst>
                    <a:ext uri="{9D8B030D-6E8A-4147-A177-3AD203B41FA5}">
                      <a16:colId xmlns:a16="http://schemas.microsoft.com/office/drawing/2014/main" val="2328778896"/>
                    </a:ext>
                  </a:extLst>
                </a:gridCol>
                <a:gridCol w="2452242">
                  <a:extLst>
                    <a:ext uri="{9D8B030D-6E8A-4147-A177-3AD203B41FA5}">
                      <a16:colId xmlns:a16="http://schemas.microsoft.com/office/drawing/2014/main" val="2726834851"/>
                    </a:ext>
                  </a:extLst>
                </a:gridCol>
                <a:gridCol w="955303">
                  <a:extLst>
                    <a:ext uri="{9D8B030D-6E8A-4147-A177-3AD203B41FA5}">
                      <a16:colId xmlns:a16="http://schemas.microsoft.com/office/drawing/2014/main" val="1648980808"/>
                    </a:ext>
                  </a:extLst>
                </a:gridCol>
                <a:gridCol w="1154696">
                  <a:extLst>
                    <a:ext uri="{9D8B030D-6E8A-4147-A177-3AD203B41FA5}">
                      <a16:colId xmlns:a16="http://schemas.microsoft.com/office/drawing/2014/main" val="418366721"/>
                    </a:ext>
                  </a:extLst>
                </a:gridCol>
                <a:gridCol w="1169577">
                  <a:extLst>
                    <a:ext uri="{9D8B030D-6E8A-4147-A177-3AD203B41FA5}">
                      <a16:colId xmlns:a16="http://schemas.microsoft.com/office/drawing/2014/main" val="72979342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PaperTitle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DomainID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PaperLength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ResearcherID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4326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Stock Predications for 2018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2760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Sox Complaints and Compliance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0619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 Clouds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4549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Spark and Analytics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631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Hive and Hadoop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205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Augmented Reality in 2020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8212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Up Funding Best Practices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4616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Visualization Dos and Donts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544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 in Five Years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491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Depreciating IT Investments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06371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B8A9C76-BB20-4238-A8A8-60014E93D9C7}"/>
              </a:ext>
            </a:extLst>
          </p:cNvPr>
          <p:cNvSpPr txBox="1"/>
          <p:nvPr/>
        </p:nvSpPr>
        <p:spPr>
          <a:xfrm>
            <a:off x="5410200" y="3440940"/>
            <a:ext cx="924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Paper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5389EF-86D6-4310-9470-31E3F4315BE0}"/>
              </a:ext>
            </a:extLst>
          </p:cNvPr>
          <p:cNvSpPr txBox="1"/>
          <p:nvPr/>
        </p:nvSpPr>
        <p:spPr>
          <a:xfrm>
            <a:off x="11449211" y="1447800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32.7</a:t>
            </a:r>
          </a:p>
        </p:txBody>
      </p:sp>
    </p:spTree>
    <p:extLst>
      <p:ext uri="{BB962C8B-B14F-4D97-AF65-F5344CB8AC3E}">
        <p14:creationId xmlns:p14="http://schemas.microsoft.com/office/powerpoint/2010/main" val="336166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3" grpId="0" uiExpand="1" build="p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ED80BA0-7F11-45CB-977D-9C06E290D4A4}"/>
              </a:ext>
            </a:extLst>
          </p:cNvPr>
          <p:cNvSpPr/>
          <p:nvPr/>
        </p:nvSpPr>
        <p:spPr bwMode="auto">
          <a:xfrm>
            <a:off x="8449505" y="4511040"/>
            <a:ext cx="944880" cy="1828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FA12AD3-1195-417F-9DD8-83833C94B351}"/>
              </a:ext>
            </a:extLst>
          </p:cNvPr>
          <p:cNvSpPr/>
          <p:nvPr/>
        </p:nvSpPr>
        <p:spPr bwMode="auto">
          <a:xfrm>
            <a:off x="8462695" y="4960620"/>
            <a:ext cx="944880" cy="1828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C99052-E5B0-4CEA-A22A-DBE3E2EBB1CE}"/>
              </a:ext>
            </a:extLst>
          </p:cNvPr>
          <p:cNvSpPr/>
          <p:nvPr/>
        </p:nvSpPr>
        <p:spPr bwMode="auto">
          <a:xfrm>
            <a:off x="8449505" y="5173027"/>
            <a:ext cx="944880" cy="1828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E46BF1-70A7-479F-9ABF-EAC9111E76DC}"/>
              </a:ext>
            </a:extLst>
          </p:cNvPr>
          <p:cNvSpPr/>
          <p:nvPr/>
        </p:nvSpPr>
        <p:spPr bwMode="auto">
          <a:xfrm>
            <a:off x="8489075" y="5859780"/>
            <a:ext cx="944880" cy="1828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02C865B-E0FA-44D7-A422-CAF67539C681}"/>
              </a:ext>
            </a:extLst>
          </p:cNvPr>
          <p:cNvSpPr/>
          <p:nvPr/>
        </p:nvSpPr>
        <p:spPr bwMode="auto">
          <a:xfrm>
            <a:off x="8489075" y="6083617"/>
            <a:ext cx="944880" cy="1828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704CA4F-5E92-4A05-BD62-FE20483B0BD0}"/>
              </a:ext>
            </a:extLst>
          </p:cNvPr>
          <p:cNvSpPr/>
          <p:nvPr/>
        </p:nvSpPr>
        <p:spPr bwMode="auto">
          <a:xfrm>
            <a:off x="8470215" y="5393278"/>
            <a:ext cx="944880" cy="1828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E7AEDD-1A99-4B85-9D04-5DE880846C75}"/>
              </a:ext>
            </a:extLst>
          </p:cNvPr>
          <p:cNvSpPr/>
          <p:nvPr/>
        </p:nvSpPr>
        <p:spPr bwMode="auto">
          <a:xfrm>
            <a:off x="8462695" y="4290060"/>
            <a:ext cx="944880" cy="18288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731A14-C0B8-401D-9C0E-1A5A9B15734F}"/>
              </a:ext>
            </a:extLst>
          </p:cNvPr>
          <p:cNvSpPr/>
          <p:nvPr/>
        </p:nvSpPr>
        <p:spPr bwMode="auto">
          <a:xfrm>
            <a:off x="8462695" y="6294120"/>
            <a:ext cx="944880" cy="18288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236B86-5191-4504-8160-749B819A8B13}"/>
              </a:ext>
            </a:extLst>
          </p:cNvPr>
          <p:cNvSpPr/>
          <p:nvPr/>
        </p:nvSpPr>
        <p:spPr bwMode="auto">
          <a:xfrm>
            <a:off x="8462695" y="5600700"/>
            <a:ext cx="944880" cy="2286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930643-96DD-4556-9E93-72B929CC83BC}"/>
              </a:ext>
            </a:extLst>
          </p:cNvPr>
          <p:cNvSpPr/>
          <p:nvPr/>
        </p:nvSpPr>
        <p:spPr bwMode="auto">
          <a:xfrm>
            <a:off x="8432215" y="4724400"/>
            <a:ext cx="944880" cy="2286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6E834F-000C-49AB-A89F-71B6C4B5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5: GROUP BY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3DE8F-053D-4F3A-AC28-84F856E5D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90600"/>
            <a:ext cx="12344400" cy="3048000"/>
          </a:xfrm>
        </p:spPr>
        <p:txBody>
          <a:bodyPr/>
          <a:lstStyle/>
          <a:p>
            <a:r>
              <a:rPr lang="en-US" dirty="0"/>
              <a:t>What is the average length of the papers for all papers belonging to Domain 1?</a:t>
            </a:r>
          </a:p>
          <a:p>
            <a:pPr lvl="1"/>
            <a:r>
              <a:rPr lang="en-US" sz="2400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AVG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PaperLength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400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Paper </a:t>
            </a:r>
            <a:r>
              <a:rPr lang="en-US" sz="2400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DomainID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</a:p>
          <a:p>
            <a:r>
              <a:rPr lang="en-US" dirty="0">
                <a:cs typeface="Calibri" panose="020F0502020204030204" pitchFamily="34" charset="0"/>
              </a:rPr>
              <a:t>What is average length for each of the domains (1, 2, and 3)?</a:t>
            </a:r>
          </a:p>
          <a:p>
            <a:pPr lvl="1"/>
            <a:r>
              <a:rPr lang="en-US" sz="2400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AVG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PaperLength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400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Paper </a:t>
            </a:r>
            <a:r>
              <a:rPr lang="en-US" sz="2400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GROUP BY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DomainID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cs typeface="Calibri" panose="020F0502020204030204" pitchFamily="34" charset="0"/>
              </a:rPr>
              <a:t>Which is which?</a:t>
            </a:r>
          </a:p>
          <a:p>
            <a:pPr lvl="1"/>
            <a:r>
              <a:rPr lang="en-US" sz="2400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DomainID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AVG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PaperLength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Paper </a:t>
            </a:r>
            <a:r>
              <a:rPr lang="en-US" sz="2400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GROUP BY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DomainID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09C6017B-B8C3-440D-BB30-2E4A8BCC85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1762657"/>
              </p:ext>
            </p:extLst>
          </p:nvPr>
        </p:nvGraphicFramePr>
        <p:xfrm>
          <a:off x="5186095" y="4038600"/>
          <a:ext cx="6553200" cy="2451735"/>
        </p:xfrm>
        <a:graphic>
          <a:graphicData uri="http://schemas.openxmlformats.org/drawingml/2006/table">
            <a:tbl>
              <a:tblPr/>
              <a:tblGrid>
                <a:gridCol w="821382">
                  <a:extLst>
                    <a:ext uri="{9D8B030D-6E8A-4147-A177-3AD203B41FA5}">
                      <a16:colId xmlns:a16="http://schemas.microsoft.com/office/drawing/2014/main" val="2328778896"/>
                    </a:ext>
                  </a:extLst>
                </a:gridCol>
                <a:gridCol w="2452242">
                  <a:extLst>
                    <a:ext uri="{9D8B030D-6E8A-4147-A177-3AD203B41FA5}">
                      <a16:colId xmlns:a16="http://schemas.microsoft.com/office/drawing/2014/main" val="2726834851"/>
                    </a:ext>
                  </a:extLst>
                </a:gridCol>
                <a:gridCol w="955303">
                  <a:extLst>
                    <a:ext uri="{9D8B030D-6E8A-4147-A177-3AD203B41FA5}">
                      <a16:colId xmlns:a16="http://schemas.microsoft.com/office/drawing/2014/main" val="1648980808"/>
                    </a:ext>
                  </a:extLst>
                </a:gridCol>
                <a:gridCol w="1154696">
                  <a:extLst>
                    <a:ext uri="{9D8B030D-6E8A-4147-A177-3AD203B41FA5}">
                      <a16:colId xmlns:a16="http://schemas.microsoft.com/office/drawing/2014/main" val="418366721"/>
                    </a:ext>
                  </a:extLst>
                </a:gridCol>
                <a:gridCol w="1169577">
                  <a:extLst>
                    <a:ext uri="{9D8B030D-6E8A-4147-A177-3AD203B41FA5}">
                      <a16:colId xmlns:a16="http://schemas.microsoft.com/office/drawing/2014/main" val="72979342"/>
                    </a:ext>
                  </a:extLst>
                </a:gridCol>
              </a:tblGrid>
              <a:tr h="438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PaperTitle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DomainID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PaperLength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ResearcherID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4326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Stock Predications for 2018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2760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Sox Complaints and Compliance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0619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 Clouds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4549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Spark and Analytics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631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Hive and Hadoop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205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Augmented Reality in 2020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8212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Up Funding Best Practices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4616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Visualization Dos and Donts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544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 in Five Years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491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Depreciating IT Investments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06371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B8A9C76-BB20-4238-A8A8-60014E93D9C7}"/>
              </a:ext>
            </a:extLst>
          </p:cNvPr>
          <p:cNvSpPr txBox="1"/>
          <p:nvPr/>
        </p:nvSpPr>
        <p:spPr>
          <a:xfrm>
            <a:off x="4181364" y="5978515"/>
            <a:ext cx="924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Paper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D1D85F-1CEA-42CA-A543-FDA52CEA4921}"/>
              </a:ext>
            </a:extLst>
          </p:cNvPr>
          <p:cNvSpPr txBox="1"/>
          <p:nvPr/>
        </p:nvSpPr>
        <p:spPr>
          <a:xfrm>
            <a:off x="11006402" y="1417320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27.5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2A08CD2-C47A-4544-8ED2-8F8BC72F98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705" y="4171950"/>
            <a:ext cx="3654382" cy="1695450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1FC60AC-152E-45D6-9936-ADC6B15A7AE1}"/>
              </a:ext>
            </a:extLst>
          </p:cNvPr>
          <p:cNvSpPr txBox="1"/>
          <p:nvPr/>
        </p:nvSpPr>
        <p:spPr>
          <a:xfrm>
            <a:off x="10648948" y="2169612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27.5, 25, 28.8</a:t>
            </a:r>
          </a:p>
        </p:txBody>
      </p:sp>
    </p:spTree>
    <p:extLst>
      <p:ext uri="{BB962C8B-B14F-4D97-AF65-F5344CB8AC3E}">
        <p14:creationId xmlns:p14="http://schemas.microsoft.com/office/powerpoint/2010/main" val="378538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1" grpId="0" animBg="1"/>
      <p:bldP spid="12" grpId="0" animBg="1"/>
      <p:bldP spid="8" grpId="0" animBg="1"/>
      <p:bldP spid="7" grpId="0" animBg="1"/>
      <p:bldP spid="3" grpId="0" uiExpand="1" build="p"/>
      <p:bldP spid="9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Structured vs. Unstructured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11887200" cy="2105699"/>
          </a:xfrm>
        </p:spPr>
        <p:txBody>
          <a:bodyPr/>
          <a:lstStyle/>
          <a:p>
            <a:r>
              <a:rPr lang="en-US" b="1" i="1" dirty="0"/>
              <a:t>Structured</a:t>
            </a:r>
            <a:r>
              <a:rPr lang="en-US" dirty="0"/>
              <a:t> data fits in rows and columns and includes most </a:t>
            </a:r>
            <a:r>
              <a:rPr lang="en-US" b="1" i="1" dirty="0"/>
              <a:t>transactional</a:t>
            </a:r>
            <a:r>
              <a:rPr lang="en-US" dirty="0"/>
              <a:t> data in business</a:t>
            </a:r>
          </a:p>
          <a:p>
            <a:r>
              <a:rPr lang="en-US" b="1" i="1" dirty="0"/>
              <a:t>Unstructured </a:t>
            </a:r>
            <a:r>
              <a:rPr lang="en-US" dirty="0"/>
              <a:t>data does not follow a specified format and includes free-form text, audio, and video (80% of corporate data is unstructured¹)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119" y="3200400"/>
            <a:ext cx="10416746" cy="274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467590" y="6047701"/>
            <a:ext cx="1334020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dirty="0">
                <a:hlinkClick r:id="rId4"/>
              </a:rPr>
              <a:t>sherpasoftware.com</a:t>
            </a:r>
            <a:endParaRPr lang="en-U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57D298-FED2-4A9B-8103-294567B028CB}"/>
              </a:ext>
            </a:extLst>
          </p:cNvPr>
          <p:cNvSpPr txBox="1"/>
          <p:nvPr/>
        </p:nvSpPr>
        <p:spPr>
          <a:xfrm>
            <a:off x="269880" y="6051888"/>
            <a:ext cx="774571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dirty="0">
                <a:hlinkClick r:id="rId5"/>
              </a:rPr>
              <a:t>¹InfoWorld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65562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E834F-000C-49AB-A89F-71B6C4B5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6: ORDER BY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3DE8F-053D-4F3A-AC28-84F856E5D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0601"/>
            <a:ext cx="11734800" cy="1447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cs typeface="Calibri" panose="020F0502020204030204" pitchFamily="34" charset="0"/>
              </a:rPr>
              <a:t>Show all titles and paper length ordered from longest to shortest.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PaperTitle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PaperLength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Paper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 BY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PaperLength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endParaRPr lang="en-US" dirty="0"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09C6017B-B8C3-440D-BB30-2E4A8BCC85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5355574"/>
              </p:ext>
            </p:extLst>
          </p:nvPr>
        </p:nvGraphicFramePr>
        <p:xfrm>
          <a:off x="5410200" y="3886200"/>
          <a:ext cx="6553200" cy="2451735"/>
        </p:xfrm>
        <a:graphic>
          <a:graphicData uri="http://schemas.openxmlformats.org/drawingml/2006/table">
            <a:tbl>
              <a:tblPr/>
              <a:tblGrid>
                <a:gridCol w="821382">
                  <a:extLst>
                    <a:ext uri="{9D8B030D-6E8A-4147-A177-3AD203B41FA5}">
                      <a16:colId xmlns:a16="http://schemas.microsoft.com/office/drawing/2014/main" val="2328778896"/>
                    </a:ext>
                  </a:extLst>
                </a:gridCol>
                <a:gridCol w="2452242">
                  <a:extLst>
                    <a:ext uri="{9D8B030D-6E8A-4147-A177-3AD203B41FA5}">
                      <a16:colId xmlns:a16="http://schemas.microsoft.com/office/drawing/2014/main" val="2726834851"/>
                    </a:ext>
                  </a:extLst>
                </a:gridCol>
                <a:gridCol w="955303">
                  <a:extLst>
                    <a:ext uri="{9D8B030D-6E8A-4147-A177-3AD203B41FA5}">
                      <a16:colId xmlns:a16="http://schemas.microsoft.com/office/drawing/2014/main" val="1648980808"/>
                    </a:ext>
                  </a:extLst>
                </a:gridCol>
                <a:gridCol w="1154696">
                  <a:extLst>
                    <a:ext uri="{9D8B030D-6E8A-4147-A177-3AD203B41FA5}">
                      <a16:colId xmlns:a16="http://schemas.microsoft.com/office/drawing/2014/main" val="418366721"/>
                    </a:ext>
                  </a:extLst>
                </a:gridCol>
                <a:gridCol w="1169577">
                  <a:extLst>
                    <a:ext uri="{9D8B030D-6E8A-4147-A177-3AD203B41FA5}">
                      <a16:colId xmlns:a16="http://schemas.microsoft.com/office/drawing/2014/main" val="72979342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PaperTitle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DomainID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PaperLength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ResearcherID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4326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Stock Predications for 2018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2760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Sox Complaints and Compliance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0619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 Clouds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4549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Spark and Analytics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631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Hive and Hadoop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205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Augmented Reality in 2020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8212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Up Funding Best Practices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4616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Visualization Dos and Donts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544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 in Five Years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491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Depreciating IT Investments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06371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B8A9C76-BB20-4238-A8A8-60014E93D9C7}"/>
              </a:ext>
            </a:extLst>
          </p:cNvPr>
          <p:cNvSpPr txBox="1"/>
          <p:nvPr/>
        </p:nvSpPr>
        <p:spPr>
          <a:xfrm>
            <a:off x="5410200" y="3424535"/>
            <a:ext cx="924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Paper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470135-B18A-4D88-BDB2-82E346A6DC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438401"/>
            <a:ext cx="4974771" cy="3837130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127853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E834F-000C-49AB-A89F-71B6C4B5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7: GROUP BY and ORDER BY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3DE8F-053D-4F3A-AC28-84F856E5D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0600"/>
            <a:ext cx="11734800" cy="245173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cs typeface="Calibri" panose="020F0502020204030204" pitchFamily="34" charset="0"/>
              </a:rPr>
              <a:t>What is average paper length for each domains (1, 2, and 3) ordered by paper length?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DomainID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AVG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PaperLength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Paper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GROUP BY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DomainID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 BY AVG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PaperLength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lvl="1" indent="0">
              <a:buNone/>
            </a:pPr>
            <a:endParaRPr lang="en-US" dirty="0"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09C6017B-B8C3-440D-BB30-2E4A8BCC85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0404736"/>
              </p:ext>
            </p:extLst>
          </p:nvPr>
        </p:nvGraphicFramePr>
        <p:xfrm>
          <a:off x="5410200" y="3886200"/>
          <a:ext cx="6553200" cy="2451735"/>
        </p:xfrm>
        <a:graphic>
          <a:graphicData uri="http://schemas.openxmlformats.org/drawingml/2006/table">
            <a:tbl>
              <a:tblPr/>
              <a:tblGrid>
                <a:gridCol w="821382">
                  <a:extLst>
                    <a:ext uri="{9D8B030D-6E8A-4147-A177-3AD203B41FA5}">
                      <a16:colId xmlns:a16="http://schemas.microsoft.com/office/drawing/2014/main" val="2328778896"/>
                    </a:ext>
                  </a:extLst>
                </a:gridCol>
                <a:gridCol w="2452242">
                  <a:extLst>
                    <a:ext uri="{9D8B030D-6E8A-4147-A177-3AD203B41FA5}">
                      <a16:colId xmlns:a16="http://schemas.microsoft.com/office/drawing/2014/main" val="2726834851"/>
                    </a:ext>
                  </a:extLst>
                </a:gridCol>
                <a:gridCol w="955303">
                  <a:extLst>
                    <a:ext uri="{9D8B030D-6E8A-4147-A177-3AD203B41FA5}">
                      <a16:colId xmlns:a16="http://schemas.microsoft.com/office/drawing/2014/main" val="1648980808"/>
                    </a:ext>
                  </a:extLst>
                </a:gridCol>
                <a:gridCol w="1154696">
                  <a:extLst>
                    <a:ext uri="{9D8B030D-6E8A-4147-A177-3AD203B41FA5}">
                      <a16:colId xmlns:a16="http://schemas.microsoft.com/office/drawing/2014/main" val="418366721"/>
                    </a:ext>
                  </a:extLst>
                </a:gridCol>
                <a:gridCol w="1169577">
                  <a:extLst>
                    <a:ext uri="{9D8B030D-6E8A-4147-A177-3AD203B41FA5}">
                      <a16:colId xmlns:a16="http://schemas.microsoft.com/office/drawing/2014/main" val="72979342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PaperTitle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DomainID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PaperLength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ResearcherID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4326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Stock Predications for 2018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2760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Sox Complaints and Compliance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0619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 Clouds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4549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Spark and Analytics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631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Hive and Hadoop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205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Augmented Reality in 2020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8212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Up Funding Best Practices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4616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Visualization Dos and Donts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544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 in Five Years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491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Depreciating IT Investments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06371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B8A9C76-BB20-4238-A8A8-60014E93D9C7}"/>
              </a:ext>
            </a:extLst>
          </p:cNvPr>
          <p:cNvSpPr txBox="1"/>
          <p:nvPr/>
        </p:nvSpPr>
        <p:spPr>
          <a:xfrm>
            <a:off x="5219700" y="3424535"/>
            <a:ext cx="924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Paper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F6E98C-91ED-43E1-8E2F-59135B8BCD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655367"/>
            <a:ext cx="4014654" cy="1754833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228795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about SQL?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468" y="1219200"/>
            <a:ext cx="5268132" cy="5105400"/>
          </a:xfrm>
        </p:spPr>
        <p:txBody>
          <a:bodyPr/>
          <a:lstStyle/>
          <a:p>
            <a:r>
              <a:rPr lang="en-US" sz="2800" dirty="0"/>
              <a:t>There are many, many online resources for understanding SQL—just Google </a:t>
            </a:r>
            <a:r>
              <a:rPr lang="en-US" sz="2800" dirty="0" err="1"/>
              <a:t>sql</a:t>
            </a:r>
            <a:r>
              <a:rPr lang="en-US" sz="2800" dirty="0"/>
              <a:t>…</a:t>
            </a:r>
          </a:p>
          <a:p>
            <a:r>
              <a:rPr lang="en-US" sz="2800" dirty="0"/>
              <a:t>E.g., </a:t>
            </a:r>
            <a:r>
              <a:rPr lang="en-US" sz="2800" dirty="0">
                <a:hlinkClick r:id="rId3"/>
              </a:rPr>
              <a:t>https://w3schools.com/sql</a:t>
            </a:r>
            <a:r>
              <a:rPr lang="en-US" sz="2800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F4A45B-54A0-4434-8669-475FA81C7E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219200"/>
            <a:ext cx="6313593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626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55E93-991A-413F-9517-D7AD98054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Data from Transactions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9E9B6-4DA5-46E2-B1A5-0DE79E772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0600"/>
            <a:ext cx="6173552" cy="2667000"/>
          </a:xfrm>
        </p:spPr>
        <p:txBody>
          <a:bodyPr/>
          <a:lstStyle/>
          <a:p>
            <a:r>
              <a:rPr lang="en-US" dirty="0"/>
              <a:t>Business transactions create data</a:t>
            </a:r>
          </a:p>
          <a:p>
            <a:pPr lvl="1"/>
            <a:r>
              <a:rPr lang="en-US" sz="2400" dirty="0"/>
              <a:t>Sale to a customer</a:t>
            </a:r>
          </a:p>
          <a:p>
            <a:pPr lvl="1"/>
            <a:r>
              <a:rPr lang="en-US" sz="2400" dirty="0"/>
              <a:t>B2B sales between companies</a:t>
            </a:r>
          </a:p>
          <a:p>
            <a:pPr lvl="1"/>
            <a:r>
              <a:rPr lang="en-US" sz="2400" dirty="0"/>
              <a:t>Etc.</a:t>
            </a:r>
          </a:p>
          <a:p>
            <a:r>
              <a:rPr lang="en-US" dirty="0"/>
              <a:t>E.g., placing an order through ERP system…</a:t>
            </a:r>
          </a:p>
        </p:txBody>
      </p:sp>
      <p:pic>
        <p:nvPicPr>
          <p:cNvPr id="4" name="Picture 2" descr="SAP SD Conditions Master Data - Free SAP SD Training">
            <a:extLst>
              <a:ext uri="{FF2B5EF4-FFF2-40B4-BE49-F238E27FC236}">
                <a16:creationId xmlns:a16="http://schemas.microsoft.com/office/drawing/2014/main" id="{A652E639-7BBD-4CEA-B527-75DD46FFB4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62963"/>
            <a:ext cx="5180250" cy="2959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941B0B5-851E-4D04-97BA-357FF3666C12}"/>
              </a:ext>
            </a:extLst>
          </p:cNvPr>
          <p:cNvSpPr txBox="1">
            <a:spLocks/>
          </p:cNvSpPr>
          <p:nvPr/>
        </p:nvSpPr>
        <p:spPr bwMode="auto">
          <a:xfrm>
            <a:off x="7086600" y="2743200"/>
            <a:ext cx="44958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kern="0" dirty="0"/>
              <a:t>…results in data being written into an existing table in a database:  </a:t>
            </a:r>
            <a:r>
              <a:rPr lang="en-US" b="1" i="1" kern="0" dirty="0"/>
              <a:t>structured </a:t>
            </a:r>
            <a:r>
              <a:rPr lang="en-US" kern="0" dirty="0"/>
              <a:t>data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0ACFEA0-E2BA-4726-8210-4C692F863B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80598"/>
              </p:ext>
            </p:extLst>
          </p:nvPr>
        </p:nvGraphicFramePr>
        <p:xfrm>
          <a:off x="7239000" y="4191000"/>
          <a:ext cx="4225005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9246">
                  <a:extLst>
                    <a:ext uri="{9D8B030D-6E8A-4147-A177-3AD203B41FA5}">
                      <a16:colId xmlns:a16="http://schemas.microsoft.com/office/drawing/2014/main" val="62344666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61240485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238931949"/>
                    </a:ext>
                  </a:extLst>
                </a:gridCol>
                <a:gridCol w="1330759">
                  <a:extLst>
                    <a:ext uri="{9D8B030D-6E8A-4147-A177-3AD203B41FA5}">
                      <a16:colId xmlns:a16="http://schemas.microsoft.com/office/drawing/2014/main" val="3959807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OrderID</a:t>
                      </a:r>
                      <a:endParaRPr lang="en-US" sz="1400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nsolas" panose="020B0609020204030204" pitchFamily="49" charset="0"/>
                        </a:rPr>
                        <a:t>Customer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nsolas" panose="020B0609020204030204" pitchFamily="49" charset="0"/>
                        </a:rPr>
                        <a:t>Total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nsolas" panose="020B0609020204030204" pitchFamily="49" charset="0"/>
                        </a:rPr>
                        <a:t>Date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704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Kroger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2/25/2020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186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Kroger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2/27/2020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4275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Kroger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2/28/2020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274188"/>
                  </a:ext>
                </a:extLst>
              </a:tr>
            </a:tbl>
          </a:graphicData>
        </a:graphic>
      </p:graphicFrame>
      <p:sp>
        <p:nvSpPr>
          <p:cNvPr id="7" name="Arrow: Right 6">
            <a:extLst>
              <a:ext uri="{FF2B5EF4-FFF2-40B4-BE49-F238E27FC236}">
                <a16:creationId xmlns:a16="http://schemas.microsoft.com/office/drawing/2014/main" id="{B8B54DE5-71B0-4866-9064-51631B6350D3}"/>
              </a:ext>
            </a:extLst>
          </p:cNvPr>
          <p:cNvSpPr/>
          <p:nvPr/>
        </p:nvSpPr>
        <p:spPr bwMode="auto">
          <a:xfrm>
            <a:off x="6170850" y="4721510"/>
            <a:ext cx="687150" cy="415102"/>
          </a:xfrm>
          <a:prstGeom prst="rightArrow">
            <a:avLst/>
          </a:prstGeom>
          <a:solidFill>
            <a:srgbClr val="FFEA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0676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73B87-7A10-41E1-8CAB-D59F3A714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Tables: Terminology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6D8F9ED-C39F-48A9-AF8A-C9D39F90ED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2561830"/>
              </p:ext>
            </p:extLst>
          </p:nvPr>
        </p:nvGraphicFramePr>
        <p:xfrm>
          <a:off x="1371600" y="2209800"/>
          <a:ext cx="10287000" cy="3484245"/>
        </p:xfrm>
        <a:graphic>
          <a:graphicData uri="http://schemas.openxmlformats.org/drawingml/2006/table">
            <a:tbl>
              <a:tblPr/>
              <a:tblGrid>
                <a:gridCol w="824536">
                  <a:extLst>
                    <a:ext uri="{9D8B030D-6E8A-4147-A177-3AD203B41FA5}">
                      <a16:colId xmlns:a16="http://schemas.microsoft.com/office/drawing/2014/main" val="2383273362"/>
                    </a:ext>
                  </a:extLst>
                </a:gridCol>
                <a:gridCol w="1766264">
                  <a:extLst>
                    <a:ext uri="{9D8B030D-6E8A-4147-A177-3AD203B41FA5}">
                      <a16:colId xmlns:a16="http://schemas.microsoft.com/office/drawing/2014/main" val="19930829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48282288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9122681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98051755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88584333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37395896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582248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74855787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39612197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Rank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Company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Revenue ($M)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Revenue Change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Profit ($M)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Profit Change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Assets ($M)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Mkt Value 3/29/18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Employees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Sector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5629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Walmart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$500,343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$9,862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$204,522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$263,563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2,300,000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Retailing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1088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Exxon Mobil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$244,363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$19,710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$348,691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$316,157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71,200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15834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Berkshire Hathaway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$242,137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$44,940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$702,095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$492,008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377,000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Financials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72845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$229,234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$48,351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$375,319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$851,318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123,000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Technology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27234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UnitedHealth Group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$201,159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$10,558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$139,058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$207,080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260,000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Care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16366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McKesson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$198,533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$5,070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$60,969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$29,067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64,500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Wholesalers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40218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CVS Health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$184,765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$6,622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$95,131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$63,114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203,000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Care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8653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Amazon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$177,866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$3,033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$131,310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$700,668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566,000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Retailing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9862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AT&amp;T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$160,546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$29,450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$444,097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$218,946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254,000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Telecommunications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43831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Motors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$157,311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-$3,864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-141%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$212,482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$50,972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180,000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Motor Vehicles &amp;  Parts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887670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0F8C738-8B94-4901-A511-B6D9DF23FCEE}"/>
              </a:ext>
            </a:extLst>
          </p:cNvPr>
          <p:cNvSpPr txBox="1"/>
          <p:nvPr/>
        </p:nvSpPr>
        <p:spPr>
          <a:xfrm>
            <a:off x="1371600" y="1676400"/>
            <a:ext cx="13962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Fortune_10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564274-6A1A-44B8-97F5-2ED6AB335E70}"/>
              </a:ext>
            </a:extLst>
          </p:cNvPr>
          <p:cNvSpPr/>
          <p:nvPr/>
        </p:nvSpPr>
        <p:spPr bwMode="auto">
          <a:xfrm>
            <a:off x="7057103" y="2073497"/>
            <a:ext cx="914400" cy="379089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19C46F5C-3C0E-4DFD-8EDF-05DA9625872A}"/>
              </a:ext>
            </a:extLst>
          </p:cNvPr>
          <p:cNvSpPr/>
          <p:nvPr/>
        </p:nvSpPr>
        <p:spPr bwMode="auto">
          <a:xfrm>
            <a:off x="8005916" y="1353036"/>
            <a:ext cx="2128684" cy="400110"/>
          </a:xfrm>
          <a:prstGeom prst="wedgeRectCallout">
            <a:avLst>
              <a:gd name="adj1" fmla="val -70222"/>
              <a:gd name="adj2" fmla="val 145071"/>
            </a:avLst>
          </a:prstGeom>
          <a:solidFill>
            <a:srgbClr val="FFEA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Columns are “Fields”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54D379-EBAF-4F6E-8C0D-D2EF4DAEAB28}"/>
              </a:ext>
            </a:extLst>
          </p:cNvPr>
          <p:cNvSpPr/>
          <p:nvPr/>
        </p:nvSpPr>
        <p:spPr bwMode="auto">
          <a:xfrm>
            <a:off x="1206926" y="4419600"/>
            <a:ext cx="10604073" cy="438091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FAF39A2C-F34C-4755-ABBA-74F3C66CC1F7}"/>
              </a:ext>
            </a:extLst>
          </p:cNvPr>
          <p:cNvSpPr/>
          <p:nvPr/>
        </p:nvSpPr>
        <p:spPr bwMode="auto">
          <a:xfrm>
            <a:off x="408038" y="5343096"/>
            <a:ext cx="1927123" cy="453041"/>
          </a:xfrm>
          <a:prstGeom prst="wedgeRectCallout">
            <a:avLst>
              <a:gd name="adj1" fmla="val 60096"/>
              <a:gd name="adj2" fmla="val -167777"/>
            </a:avLst>
          </a:prstGeom>
          <a:solidFill>
            <a:srgbClr val="FFEA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Rows are “Records”</a:t>
            </a: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E7642616-8383-4B12-AAD8-8385B9D20E57}"/>
              </a:ext>
            </a:extLst>
          </p:cNvPr>
          <p:cNvSpPr/>
          <p:nvPr/>
        </p:nvSpPr>
        <p:spPr bwMode="auto">
          <a:xfrm>
            <a:off x="4953000" y="5827335"/>
            <a:ext cx="914400" cy="453041"/>
          </a:xfrm>
          <a:prstGeom prst="wedgeRectCallout">
            <a:avLst>
              <a:gd name="adj1" fmla="val 60096"/>
              <a:gd name="adj2" fmla="val -167777"/>
            </a:avLst>
          </a:prstGeom>
          <a:solidFill>
            <a:srgbClr val="FFEA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“Cell”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948BBE-F6E2-49C0-8284-F40E3D0BF83E}"/>
              </a:ext>
            </a:extLst>
          </p:cNvPr>
          <p:cNvSpPr/>
          <p:nvPr/>
        </p:nvSpPr>
        <p:spPr bwMode="auto">
          <a:xfrm>
            <a:off x="5621601" y="5010912"/>
            <a:ext cx="793962" cy="438091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400E1DF5-AA2B-4747-B3DF-E7429DAFFCF6}"/>
              </a:ext>
            </a:extLst>
          </p:cNvPr>
          <p:cNvSpPr/>
          <p:nvPr/>
        </p:nvSpPr>
        <p:spPr bwMode="auto">
          <a:xfrm>
            <a:off x="2872329" y="1003688"/>
            <a:ext cx="1686190" cy="412949"/>
          </a:xfrm>
          <a:prstGeom prst="wedgeRectCallout">
            <a:avLst>
              <a:gd name="adj1" fmla="val -60056"/>
              <a:gd name="adj2" fmla="val 145415"/>
            </a:avLst>
          </a:prstGeom>
          <a:solidFill>
            <a:srgbClr val="FFEA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BEEE37-56F9-4351-B0F6-3C1D75A29B08}"/>
              </a:ext>
            </a:extLst>
          </p:cNvPr>
          <p:cNvSpPr txBox="1"/>
          <p:nvPr/>
        </p:nvSpPr>
        <p:spPr>
          <a:xfrm>
            <a:off x="10825314" y="5725887"/>
            <a:ext cx="865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2018 data</a:t>
            </a:r>
          </a:p>
        </p:txBody>
      </p:sp>
    </p:spTree>
    <p:extLst>
      <p:ext uri="{BB962C8B-B14F-4D97-AF65-F5344CB8AC3E}">
        <p14:creationId xmlns:p14="http://schemas.microsoft.com/office/powerpoint/2010/main" val="3454287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73B87-7A10-41E1-8CAB-D59F3A714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Tables: Terminology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6D8F9ED-C39F-48A9-AF8A-C9D39F90ED4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600" y="2209800"/>
          <a:ext cx="10287000" cy="3484245"/>
        </p:xfrm>
        <a:graphic>
          <a:graphicData uri="http://schemas.openxmlformats.org/drawingml/2006/table">
            <a:tbl>
              <a:tblPr/>
              <a:tblGrid>
                <a:gridCol w="824536">
                  <a:extLst>
                    <a:ext uri="{9D8B030D-6E8A-4147-A177-3AD203B41FA5}">
                      <a16:colId xmlns:a16="http://schemas.microsoft.com/office/drawing/2014/main" val="2383273362"/>
                    </a:ext>
                  </a:extLst>
                </a:gridCol>
                <a:gridCol w="1766264">
                  <a:extLst>
                    <a:ext uri="{9D8B030D-6E8A-4147-A177-3AD203B41FA5}">
                      <a16:colId xmlns:a16="http://schemas.microsoft.com/office/drawing/2014/main" val="19930829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48282288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9122681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98051755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88584333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37395896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582248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74855787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39612197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Rank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Company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Revenue ($M)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Revenue Change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Profit ($M)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Profit Change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Assets ($M)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Mkt Value 3/29/18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Employees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Sector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5629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Walmart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$500,343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$9,862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$204,522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$263,563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2,300,000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Retailing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1088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Exxon Mobil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$244,363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$19,710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$348,691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$316,157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71,200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15834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Berkshire Hathaway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$242,137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$44,940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$702,095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$492,008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377,000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Financials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72845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$229,234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$48,351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$375,319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$851,318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123,000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Technology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27234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UnitedHealth Group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$201,159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$10,558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$139,058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$207,080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260,000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Care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16366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McKesson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$198,533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$5,070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$60,969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$29,067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64,500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Wholesalers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40218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CVS Health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$184,765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$6,622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$95,131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$63,114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203,000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Care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8653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Amazon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$177,866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$3,033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$131,310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$700,668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566,000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Retailing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9862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AT&amp;T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$160,546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$29,450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$444,097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$218,946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254,000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Telecommunications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43831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Motors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$157,311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-$3,864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-141%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$212,482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$50,972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180,000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Motor Vehicles &amp;  Parts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887670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0F8C738-8B94-4901-A511-B6D9DF23FCEE}"/>
              </a:ext>
            </a:extLst>
          </p:cNvPr>
          <p:cNvSpPr txBox="1"/>
          <p:nvPr/>
        </p:nvSpPr>
        <p:spPr>
          <a:xfrm>
            <a:off x="1371600" y="1676400"/>
            <a:ext cx="13962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Fortune_10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564274-6A1A-44B8-97F5-2ED6AB335E70}"/>
              </a:ext>
            </a:extLst>
          </p:cNvPr>
          <p:cNvSpPr/>
          <p:nvPr/>
        </p:nvSpPr>
        <p:spPr bwMode="auto">
          <a:xfrm>
            <a:off x="7057103" y="2073497"/>
            <a:ext cx="914400" cy="379089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19C46F5C-3C0E-4DFD-8EDF-05DA9625872A}"/>
              </a:ext>
            </a:extLst>
          </p:cNvPr>
          <p:cNvSpPr/>
          <p:nvPr/>
        </p:nvSpPr>
        <p:spPr bwMode="auto">
          <a:xfrm>
            <a:off x="8005916" y="1353036"/>
            <a:ext cx="2128684" cy="400110"/>
          </a:xfrm>
          <a:prstGeom prst="wedgeRectCallout">
            <a:avLst>
              <a:gd name="adj1" fmla="val -70222"/>
              <a:gd name="adj2" fmla="val 145071"/>
            </a:avLst>
          </a:prstGeom>
          <a:solidFill>
            <a:srgbClr val="FFEA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Columns are “Fields”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54D379-EBAF-4F6E-8C0D-D2EF4DAEAB28}"/>
              </a:ext>
            </a:extLst>
          </p:cNvPr>
          <p:cNvSpPr/>
          <p:nvPr/>
        </p:nvSpPr>
        <p:spPr bwMode="auto">
          <a:xfrm>
            <a:off x="1206926" y="4419600"/>
            <a:ext cx="10604073" cy="438091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FAF39A2C-F34C-4755-ABBA-74F3C66CC1F7}"/>
              </a:ext>
            </a:extLst>
          </p:cNvPr>
          <p:cNvSpPr/>
          <p:nvPr/>
        </p:nvSpPr>
        <p:spPr bwMode="auto">
          <a:xfrm>
            <a:off x="408038" y="5343096"/>
            <a:ext cx="1927123" cy="453041"/>
          </a:xfrm>
          <a:prstGeom prst="wedgeRectCallout">
            <a:avLst>
              <a:gd name="adj1" fmla="val 60096"/>
              <a:gd name="adj2" fmla="val -167777"/>
            </a:avLst>
          </a:prstGeom>
          <a:solidFill>
            <a:srgbClr val="FFEA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Rows are “Records”</a:t>
            </a:r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012C58E2-522D-4AC6-BCE5-0EA78C4F8CE0}"/>
              </a:ext>
            </a:extLst>
          </p:cNvPr>
          <p:cNvSpPr/>
          <p:nvPr/>
        </p:nvSpPr>
        <p:spPr bwMode="auto">
          <a:xfrm>
            <a:off x="4987452" y="1117041"/>
            <a:ext cx="1686190" cy="623773"/>
          </a:xfrm>
          <a:prstGeom prst="wedgeRectCallout">
            <a:avLst>
              <a:gd name="adj1" fmla="val -65304"/>
              <a:gd name="adj2" fmla="val 139578"/>
            </a:avLst>
          </a:prstGeom>
          <a:solidFill>
            <a:srgbClr val="FFEA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Columns names are “Attributes”</a:t>
            </a:r>
          </a:p>
        </p:txBody>
      </p:sp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E215A349-C013-475E-9B75-DBCBCE0759FF}"/>
              </a:ext>
            </a:extLst>
          </p:cNvPr>
          <p:cNvSpPr/>
          <p:nvPr/>
        </p:nvSpPr>
        <p:spPr bwMode="auto">
          <a:xfrm>
            <a:off x="113178" y="1210162"/>
            <a:ext cx="1229015" cy="1450997"/>
          </a:xfrm>
          <a:prstGeom prst="wedgeRectCallout">
            <a:avLst>
              <a:gd name="adj1" fmla="val 75709"/>
              <a:gd name="adj2" fmla="val 81290"/>
            </a:avLst>
          </a:prstGeom>
          <a:solidFill>
            <a:srgbClr val="FFEA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Rows </a:t>
            </a:r>
            <a:r>
              <a:rPr lang="en-US" sz="1600" b="1" dirty="0"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uniquely identified by "Primary Key"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pitchFamily="8" charset="-128"/>
              <a:cs typeface="Calibri" panose="020F0502020204030204" pitchFamily="34" charset="0"/>
            </a:endParaRP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E7642616-8383-4B12-AAD8-8385B9D20E57}"/>
              </a:ext>
            </a:extLst>
          </p:cNvPr>
          <p:cNvSpPr/>
          <p:nvPr/>
        </p:nvSpPr>
        <p:spPr bwMode="auto">
          <a:xfrm>
            <a:off x="4953000" y="5827335"/>
            <a:ext cx="914400" cy="453041"/>
          </a:xfrm>
          <a:prstGeom prst="wedgeRectCallout">
            <a:avLst>
              <a:gd name="adj1" fmla="val 60096"/>
              <a:gd name="adj2" fmla="val -167777"/>
            </a:avLst>
          </a:prstGeom>
          <a:solidFill>
            <a:srgbClr val="FFEA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“Cell”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948BBE-F6E2-49C0-8284-F40E3D0BF83E}"/>
              </a:ext>
            </a:extLst>
          </p:cNvPr>
          <p:cNvSpPr/>
          <p:nvPr/>
        </p:nvSpPr>
        <p:spPr bwMode="auto">
          <a:xfrm>
            <a:off x="5621601" y="5010912"/>
            <a:ext cx="793962" cy="438091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400E1DF5-AA2B-4747-B3DF-E7429DAFFCF6}"/>
              </a:ext>
            </a:extLst>
          </p:cNvPr>
          <p:cNvSpPr/>
          <p:nvPr/>
        </p:nvSpPr>
        <p:spPr bwMode="auto">
          <a:xfrm>
            <a:off x="2872329" y="1003688"/>
            <a:ext cx="1686190" cy="412949"/>
          </a:xfrm>
          <a:prstGeom prst="wedgeRectCallout">
            <a:avLst>
              <a:gd name="adj1" fmla="val -60056"/>
              <a:gd name="adj2" fmla="val 145415"/>
            </a:avLst>
          </a:prstGeom>
          <a:solidFill>
            <a:srgbClr val="FFEA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BEEE37-56F9-4351-B0F6-3C1D75A29B08}"/>
              </a:ext>
            </a:extLst>
          </p:cNvPr>
          <p:cNvSpPr txBox="1"/>
          <p:nvPr/>
        </p:nvSpPr>
        <p:spPr>
          <a:xfrm>
            <a:off x="10825314" y="5725887"/>
            <a:ext cx="865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2018 data</a:t>
            </a:r>
          </a:p>
        </p:txBody>
      </p:sp>
    </p:spTree>
    <p:extLst>
      <p:ext uri="{BB962C8B-B14F-4D97-AF65-F5344CB8AC3E}">
        <p14:creationId xmlns:p14="http://schemas.microsoft.com/office/powerpoint/2010/main" val="217493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73B87-7A10-41E1-8CAB-D59F3A714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Data: Structured Query Language (SQL)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6875D2-CD5B-4113-8BDE-46CAA29966B1}"/>
              </a:ext>
            </a:extLst>
          </p:cNvPr>
          <p:cNvSpPr txBox="1"/>
          <p:nvPr/>
        </p:nvSpPr>
        <p:spPr>
          <a:xfrm>
            <a:off x="609600" y="2394972"/>
            <a:ext cx="6781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SQL is standards-based, declarative language for accessing and manipulating a database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Create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Read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Update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Delete</a:t>
            </a:r>
          </a:p>
        </p:txBody>
      </p:sp>
      <p:pic>
        <p:nvPicPr>
          <p:cNvPr id="1026" name="Picture 2" descr="SQL Language | Oracle">
            <a:extLst>
              <a:ext uri="{FF2B5EF4-FFF2-40B4-BE49-F238E27FC236}">
                <a16:creationId xmlns:a16="http://schemas.microsoft.com/office/drawing/2014/main" id="{13597EC7-3E6E-4846-A29F-0C0113A067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288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18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53F54-54B2-4251-9779-5B20A519A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In-Class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B831F-3DA8-4138-8ABD-11C084990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0600"/>
            <a:ext cx="11811000" cy="5334000"/>
          </a:xfrm>
        </p:spPr>
        <p:txBody>
          <a:bodyPr/>
          <a:lstStyle/>
          <a:p>
            <a:r>
              <a:rPr lang="en-US" dirty="0"/>
              <a:t>Learning objectives: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Use SELECT WHERE with multiple conditions (AND, OR, NOT)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Calculate statistics within SQL for entire table or selected records (AVG, SUM, MAX, …)</a:t>
            </a:r>
          </a:p>
          <a:p>
            <a:r>
              <a:rPr lang="en-US" dirty="0"/>
              <a:t>Same scenario as last class</a:t>
            </a:r>
          </a:p>
          <a:p>
            <a:pPr marL="457200" lvl="1" indent="0">
              <a:buNone/>
            </a:pPr>
            <a:r>
              <a:rPr lang="en-US" sz="2400" dirty="0"/>
              <a:t>You are an analyst for an investment bank that is considering acquiring a boutique consulting firm that performs research on technology, start ups, and investments. Prior to the acquisition decision, you need to perform due diligence—is there value in this investment?</a:t>
            </a:r>
          </a:p>
          <a:p>
            <a:pPr marL="457200" lvl="1" indent="0">
              <a:buNone/>
            </a:pPr>
            <a:endParaRPr lang="en-US" sz="1000" dirty="0"/>
          </a:p>
          <a:p>
            <a:pPr marL="457200" lvl="1" indent="0">
              <a:buNone/>
            </a:pPr>
            <a:r>
              <a:rPr lang="en-US" sz="2400" dirty="0"/>
              <a:t>You have been provided two tables with data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/>
              <a:t>Researcher </a:t>
            </a:r>
            <a:r>
              <a:rPr lang="en-US" sz="2400" dirty="0"/>
              <a:t>table about their employees (the researchers) and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/>
              <a:t>Paper</a:t>
            </a:r>
            <a:r>
              <a:rPr lang="en-US" sz="2400" dirty="0"/>
              <a:t> table about their work (only one we’ll use today)</a:t>
            </a:r>
          </a:p>
          <a:p>
            <a:pPr marL="457200" lvl="1" indent="0">
              <a:buNone/>
            </a:pPr>
            <a:r>
              <a:rPr lang="en-US" sz="2400" dirty="0"/>
              <a:t>You need to pull data from these database tables to perform your analysis</a:t>
            </a:r>
          </a:p>
          <a:p>
            <a:pPr marL="457200" lvl="1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02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Oracle Live SQL: </a:t>
            </a:r>
            <a:r>
              <a:rPr lang="en-US" dirty="0">
                <a:hlinkClick r:id="rId3"/>
              </a:rPr>
              <a:t>https://livesql.oracle.com</a:t>
            </a:r>
            <a:r>
              <a:rPr lang="en-US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F4A45B-54A0-4434-8669-475FA81C7E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725" y="1371600"/>
            <a:ext cx="8096875" cy="4724400"/>
          </a:xfrm>
          <a:prstGeom prst="rect">
            <a:avLst/>
          </a:prstGeom>
        </p:spPr>
      </p:pic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9D54FCC1-4084-40E7-A484-4267261D8D1D}"/>
              </a:ext>
            </a:extLst>
          </p:cNvPr>
          <p:cNvSpPr/>
          <p:nvPr/>
        </p:nvSpPr>
        <p:spPr bwMode="auto">
          <a:xfrm>
            <a:off x="293914" y="1371600"/>
            <a:ext cx="1295400" cy="623773"/>
          </a:xfrm>
          <a:prstGeom prst="wedgeRectCallout">
            <a:avLst>
              <a:gd name="adj1" fmla="val 89251"/>
              <a:gd name="adj2" fmla="val 88554"/>
            </a:avLst>
          </a:prstGeom>
          <a:solidFill>
            <a:srgbClr val="FFEA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Enter SQL Commands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196CC6BB-57CB-4814-AA5E-45BB53C809F3}"/>
              </a:ext>
            </a:extLst>
          </p:cNvPr>
          <p:cNvSpPr/>
          <p:nvPr/>
        </p:nvSpPr>
        <p:spPr bwMode="auto">
          <a:xfrm>
            <a:off x="293914" y="2159737"/>
            <a:ext cx="1295400" cy="876299"/>
          </a:xfrm>
          <a:prstGeom prst="wedgeRectCallout">
            <a:avLst>
              <a:gd name="adj1" fmla="val 88869"/>
              <a:gd name="adj2" fmla="val -7594"/>
            </a:avLst>
          </a:prstGeom>
          <a:solidFill>
            <a:srgbClr val="FFEA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View SQL </a:t>
            </a:r>
            <a:r>
              <a:rPr lang="en-US" sz="1600" b="1" dirty="0"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C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ommand History</a:t>
            </a: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BE022168-061D-4C22-9604-7EDE3CBC19D7}"/>
              </a:ext>
            </a:extLst>
          </p:cNvPr>
          <p:cNvSpPr/>
          <p:nvPr/>
        </p:nvSpPr>
        <p:spPr bwMode="auto">
          <a:xfrm>
            <a:off x="293914" y="3200400"/>
            <a:ext cx="1295400" cy="457200"/>
          </a:xfrm>
          <a:prstGeom prst="wedgeRectCallout">
            <a:avLst>
              <a:gd name="adj1" fmla="val 93223"/>
              <a:gd name="adj2" fmla="val -125692"/>
            </a:avLst>
          </a:prstGeom>
          <a:solidFill>
            <a:srgbClr val="FFEA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View Tables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253CE84D-DCCB-499B-AD5B-B862C0F78268}"/>
              </a:ext>
            </a:extLst>
          </p:cNvPr>
          <p:cNvSpPr/>
          <p:nvPr/>
        </p:nvSpPr>
        <p:spPr bwMode="auto">
          <a:xfrm>
            <a:off x="9859111" y="2171701"/>
            <a:ext cx="1447800" cy="1011859"/>
          </a:xfrm>
          <a:prstGeom prst="wedgeRectCallout">
            <a:avLst>
              <a:gd name="adj1" fmla="val -64132"/>
              <a:gd name="adj2" fmla="val -100789"/>
            </a:avLst>
          </a:prstGeom>
          <a:solidFill>
            <a:srgbClr val="FFEA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Your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userid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: include in all homework screenshots!</a:t>
            </a:r>
          </a:p>
        </p:txBody>
      </p:sp>
    </p:spTree>
    <p:extLst>
      <p:ext uri="{BB962C8B-B14F-4D97-AF65-F5344CB8AC3E}">
        <p14:creationId xmlns:p14="http://schemas.microsoft.com/office/powerpoint/2010/main" val="3956744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D56E9-4869-488F-97C1-8A69209B5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Paper Table in Live SQL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31F5B32-A4B5-494D-8B64-2E947E3698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186164"/>
              </p:ext>
            </p:extLst>
          </p:nvPr>
        </p:nvGraphicFramePr>
        <p:xfrm>
          <a:off x="5410200" y="3886200"/>
          <a:ext cx="6553200" cy="2451735"/>
        </p:xfrm>
        <a:graphic>
          <a:graphicData uri="http://schemas.openxmlformats.org/drawingml/2006/table">
            <a:tbl>
              <a:tblPr/>
              <a:tblGrid>
                <a:gridCol w="821382">
                  <a:extLst>
                    <a:ext uri="{9D8B030D-6E8A-4147-A177-3AD203B41FA5}">
                      <a16:colId xmlns:a16="http://schemas.microsoft.com/office/drawing/2014/main" val="2328778896"/>
                    </a:ext>
                  </a:extLst>
                </a:gridCol>
                <a:gridCol w="2452242">
                  <a:extLst>
                    <a:ext uri="{9D8B030D-6E8A-4147-A177-3AD203B41FA5}">
                      <a16:colId xmlns:a16="http://schemas.microsoft.com/office/drawing/2014/main" val="2726834851"/>
                    </a:ext>
                  </a:extLst>
                </a:gridCol>
                <a:gridCol w="955303">
                  <a:extLst>
                    <a:ext uri="{9D8B030D-6E8A-4147-A177-3AD203B41FA5}">
                      <a16:colId xmlns:a16="http://schemas.microsoft.com/office/drawing/2014/main" val="1648980808"/>
                    </a:ext>
                  </a:extLst>
                </a:gridCol>
                <a:gridCol w="1154696">
                  <a:extLst>
                    <a:ext uri="{9D8B030D-6E8A-4147-A177-3AD203B41FA5}">
                      <a16:colId xmlns:a16="http://schemas.microsoft.com/office/drawing/2014/main" val="418366721"/>
                    </a:ext>
                  </a:extLst>
                </a:gridCol>
                <a:gridCol w="1169577">
                  <a:extLst>
                    <a:ext uri="{9D8B030D-6E8A-4147-A177-3AD203B41FA5}">
                      <a16:colId xmlns:a16="http://schemas.microsoft.com/office/drawing/2014/main" val="72979342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PaperTitle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DomainID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PaperLength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ResearcherID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4326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Stock Predications for 2018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2760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Sox Complaints and Compliance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0619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 Clouds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4549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Spark and Analytics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631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Hive and Hadoop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205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Augmented Reality in 2020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8212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Up Funding Best Practices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4616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Visualization Dos and Donts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544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 in Five Years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491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Depreciating IT Investments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06371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BBFCB5E-E7F5-42E0-93D0-ABBCBEA1D98E}"/>
              </a:ext>
            </a:extLst>
          </p:cNvPr>
          <p:cNvSpPr txBox="1"/>
          <p:nvPr/>
        </p:nvSpPr>
        <p:spPr>
          <a:xfrm>
            <a:off x="0" y="914400"/>
            <a:ext cx="5638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/* --------------------------------------------------------------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BEGIN - SQL CODE FOR PAPER TABLE CREATION 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----------------------------------------------------------------*/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CREATE TABLE Paper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PaperID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int not null,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PaperTitle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char(50) not null,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DomainID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smallint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not null,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PaperLength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smallint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not null,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ResearcherID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smallint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not null,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PRIMARY KEY (</a:t>
            </a:r>
            <a:r>
              <a:rPr 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PaperID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INSERT INTO Paper VALUES (1, 'Stock Predications for 2018', 2, 32, 1);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INSERT INTO Paper VALUES (2, 'Sox Complaints and Compliance', 3, 39, 2);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INSERT INTO Paper VALUES (3, 'Big Clouds', 1, 40, 1);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INSERT INTO Paper VALUES (4, 'Spark and Analytics', 3, 20, 3);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INSERT INTO Paper VALUES (5, 'Hive and Hadoop', 3, 22, 3);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INSERT INTO Paper VALUES (6, 'Augmented Reality in 2020', 3, 45, 3);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INSERT INTO Paper VALUES (7, 'Start Up Funding Best Practices', 1, 15, 2);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INSERT INTO Paper VALUES (8, 'Visualization Dos and </a:t>
            </a:r>
            <a:r>
              <a:rPr 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Donts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', 3, 31, 1);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INSERT INTO Paper VALUES (9, 'AI in Five Years', 3, 16, 3);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INSERT INTO Paper VALUES (10, 'Depreciating IT Investments', 2, 18, 2);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/* --------------------------------------------------------------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END - SQL CODE FOR PAPER TABLE CREATION 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----------------------------------------------------------------*/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251EBB-2C61-46B6-9CDE-40905949DAA0}"/>
              </a:ext>
            </a:extLst>
          </p:cNvPr>
          <p:cNvSpPr txBox="1"/>
          <p:nvPr/>
        </p:nvSpPr>
        <p:spPr>
          <a:xfrm>
            <a:off x="5410200" y="3440940"/>
            <a:ext cx="924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Paper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EE6E43CF-5B5D-47D9-B6B4-4A301B9AAD87}"/>
              </a:ext>
            </a:extLst>
          </p:cNvPr>
          <p:cNvSpPr/>
          <p:nvPr/>
        </p:nvSpPr>
        <p:spPr bwMode="auto">
          <a:xfrm>
            <a:off x="6896100" y="1765477"/>
            <a:ext cx="3581400" cy="1055218"/>
          </a:xfrm>
          <a:prstGeom prst="wedgeRectCallout">
            <a:avLst>
              <a:gd name="adj1" fmla="val -149021"/>
              <a:gd name="adj2" fmla="val -61411"/>
            </a:avLst>
          </a:prstGeom>
          <a:solidFill>
            <a:srgbClr val="FFEA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Open </a:t>
            </a:r>
            <a:r>
              <a:rPr lang="en-US" sz="1600" b="1" dirty="0"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SQL in-class 2 script.txt </a:t>
            </a:r>
            <a:r>
              <a:rPr lang="en-US" sz="1600" dirty="0"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on D2L to copy/paste the SQL code needed to create the two tables: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Cntl</a:t>
            </a:r>
            <a:r>
              <a:rPr lang="en-US" sz="1600" dirty="0"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-a, </a:t>
            </a:r>
            <a:r>
              <a:rPr lang="en-US" sz="1600" dirty="0" err="1"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Cntl</a:t>
            </a:r>
            <a:r>
              <a:rPr lang="en-US" sz="1600" dirty="0"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-c and then paste with </a:t>
            </a:r>
            <a:r>
              <a:rPr lang="en-US" sz="1600" dirty="0" err="1"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Cntl</a:t>
            </a:r>
            <a:r>
              <a:rPr lang="en-US" sz="1600" dirty="0"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-v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pitchFamily="8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86482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S Lecture Wide" id="{B2719665-6BAE-4FC4-8801-ED40220BA01E}" vid="{A491A123-1DD5-4C53-A8B4-EB95BDEC97B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2E8B8AD6BD1E4098B983E50E05D8B9" ma:contentTypeVersion="4" ma:contentTypeDescription="Create a new document." ma:contentTypeScope="" ma:versionID="e88006c8c5d2792a2e974794645a9228">
  <xsd:schema xmlns:xsd="http://www.w3.org/2001/XMLSchema" xmlns:xs="http://www.w3.org/2001/XMLSchema" xmlns:p="http://schemas.microsoft.com/office/2006/metadata/properties" xmlns:ns2="f8363fc6-f2b8-42b6-9c75-dc93d97a6ccb" targetNamespace="http://schemas.microsoft.com/office/2006/metadata/properties" ma:root="true" ma:fieldsID="c6b1aee3eb3558f267461b4fb339f8f6" ns2:_="">
    <xsd:import namespace="f8363fc6-f2b8-42b6-9c75-dc93d97a6c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363fc6-f2b8-42b6-9c75-dc93d97a6c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02307A-BD99-4B17-B85B-22E450553C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233D04-EF1E-494D-963D-5A2279C7B65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0ED69D6-7E7A-40CA-9D6B-B3B5F31A5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363fc6-f2b8-42b6-9c75-dc93d97a6c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3872</TotalTime>
  <Words>2948</Words>
  <Application>Microsoft Office PowerPoint</Application>
  <PresentationFormat>Widescreen</PresentationFormat>
  <Paragraphs>1136</Paragraphs>
  <Slides>22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Consolas</vt:lpstr>
      <vt:lpstr>Courier New</vt:lpstr>
      <vt:lpstr>Blank Presentation</vt:lpstr>
      <vt:lpstr>SQL Part 2: Compound WHERE and Descriptive Statistics</vt:lpstr>
      <vt:lpstr>Structured vs. Unstructured Data</vt:lpstr>
      <vt:lpstr>Review: Data from Transactions</vt:lpstr>
      <vt:lpstr>Tables: Terminology</vt:lpstr>
      <vt:lpstr>Tables: Terminology</vt:lpstr>
      <vt:lpstr>Working with Data: Structured Query Language (SQL)</vt:lpstr>
      <vt:lpstr>Today’s In-Class Exercise</vt:lpstr>
      <vt:lpstr>Oracle Live SQL: https://livesql.oracle.com </vt:lpstr>
      <vt:lpstr>Create Paper Table in Live SQL</vt:lpstr>
      <vt:lpstr>Task 0 (Review)</vt:lpstr>
      <vt:lpstr>Task 1: SQL Compound WHERE Clause</vt:lpstr>
      <vt:lpstr>Task 2: SQL Compound WHERE Clause</vt:lpstr>
      <vt:lpstr>Write the SQL to Obtain the Following…</vt:lpstr>
      <vt:lpstr>Solution to Number 1</vt:lpstr>
      <vt:lpstr>Solution to Number 2: Need for Parentheses</vt:lpstr>
      <vt:lpstr>Solution to Number 3: Parentheses Needed</vt:lpstr>
      <vt:lpstr>SQL and Descriptive Statistics</vt:lpstr>
      <vt:lpstr>Task 4: Descriptive Statistics with WHERE</vt:lpstr>
      <vt:lpstr>Task 5: GROUP BY </vt:lpstr>
      <vt:lpstr>Task 6: ORDER BY</vt:lpstr>
      <vt:lpstr>Task 7: GROUP BY and ORDER BY</vt:lpstr>
      <vt:lpstr>Questions about SQL?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Nelson, John</dc:creator>
  <cp:lastModifiedBy>Michele Gagne</cp:lastModifiedBy>
  <cp:revision>596</cp:revision>
  <dcterms:created xsi:type="dcterms:W3CDTF">2014-08-21T21:30:16Z</dcterms:created>
  <dcterms:modified xsi:type="dcterms:W3CDTF">2023-03-28T15:38:44Z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0x010100612E8B8AD6BD1E4098B983E50E05D8B9</vt:lpwstr>
  </property>
</Properties>
</file>