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39" r:id="rId5"/>
    <p:sldId id="454" r:id="rId6"/>
    <p:sldId id="464" r:id="rId7"/>
    <p:sldId id="455" r:id="rId8"/>
    <p:sldId id="456" r:id="rId9"/>
    <p:sldId id="441" r:id="rId10"/>
    <p:sldId id="457" r:id="rId11"/>
    <p:sldId id="452" r:id="rId12"/>
    <p:sldId id="451" r:id="rId13"/>
    <p:sldId id="458" r:id="rId14"/>
    <p:sldId id="459" r:id="rId15"/>
    <p:sldId id="460" r:id="rId16"/>
    <p:sldId id="461" r:id="rId17"/>
    <p:sldId id="453" r:id="rId18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B8B7DA"/>
    <a:srgbClr val="4472C4"/>
    <a:srgbClr val="161645"/>
    <a:srgbClr val="B4D3D0"/>
    <a:srgbClr val="FFFBFD"/>
    <a:srgbClr val="67ABA4"/>
    <a:srgbClr val="F0B9F0"/>
    <a:srgbClr val="D36BD3"/>
    <a:srgbClr val="CDC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87669" autoAdjust="0"/>
  </p:normalViewPr>
  <p:slideViewPr>
    <p:cSldViewPr>
      <p:cViewPr varScale="1">
        <p:scale>
          <a:sx n="63" d="100"/>
          <a:sy n="63" d="100"/>
        </p:scale>
        <p:origin x="12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Gagne" userId="a82c06d6d8bc1c64" providerId="LiveId" clId="{6F96828F-7B5C-4C57-93AF-A1E6550E98EC}"/>
    <pc:docChg chg="modSld modMainMaster">
      <pc:chgData name="Michele Gagne" userId="a82c06d6d8bc1c64" providerId="LiveId" clId="{6F96828F-7B5C-4C57-93AF-A1E6550E98EC}" dt="2022-02-25T16:15:38.327" v="4" actId="6549"/>
      <pc:docMkLst>
        <pc:docMk/>
      </pc:docMkLst>
      <pc:sldChg chg="modSp">
        <pc:chgData name="Michele Gagne" userId="a82c06d6d8bc1c64" providerId="LiveId" clId="{6F96828F-7B5C-4C57-93AF-A1E6550E98EC}" dt="2022-02-25T16:15:38.327" v="4" actId="6549"/>
        <pc:sldMkLst>
          <pc:docMk/>
          <pc:sldMk cId="863490549" sldId="441"/>
        </pc:sldMkLst>
        <pc:spChg chg="mod">
          <ac:chgData name="Michele Gagne" userId="a82c06d6d8bc1c64" providerId="LiveId" clId="{6F96828F-7B5C-4C57-93AF-A1E6550E98EC}" dt="2022-02-25T16:15:38.327" v="4" actId="6549"/>
          <ac:spMkLst>
            <pc:docMk/>
            <pc:sldMk cId="863490549" sldId="441"/>
            <ac:spMk id="3" creationId="{00000000-0000-0000-0000-000000000000}"/>
          </ac:spMkLst>
        </pc:spChg>
      </pc:sldChg>
      <pc:sldChg chg="modSp">
        <pc:chgData name="Michele Gagne" userId="a82c06d6d8bc1c64" providerId="LiveId" clId="{6F96828F-7B5C-4C57-93AF-A1E6550E98EC}" dt="2022-02-25T16:14:27.936" v="2" actId="6549"/>
        <pc:sldMkLst>
          <pc:docMk/>
          <pc:sldMk cId="2180676709" sldId="454"/>
        </pc:sldMkLst>
        <pc:spChg chg="mod">
          <ac:chgData name="Michele Gagne" userId="a82c06d6d8bc1c64" providerId="LiveId" clId="{6F96828F-7B5C-4C57-93AF-A1E6550E98EC}" dt="2022-02-25T16:14:27.936" v="2" actId="6549"/>
          <ac:spMkLst>
            <pc:docMk/>
            <pc:sldMk cId="2180676709" sldId="454"/>
            <ac:spMk id="3" creationId="{4769E9B6-4DA5-46E2-B1A5-0DE79E7727B5}"/>
          </ac:spMkLst>
        </pc:spChg>
      </pc:sldChg>
      <pc:sldMasterChg chg="modSldLayout">
        <pc:chgData name="Michele Gagne" userId="a82c06d6d8bc1c64" providerId="LiveId" clId="{6F96828F-7B5C-4C57-93AF-A1E6550E98EC}" dt="2022-02-25T16:14:08.546" v="1" actId="478"/>
        <pc:sldMasterMkLst>
          <pc:docMk/>
          <pc:sldMasterMk cId="0" sldId="2147483648"/>
        </pc:sldMasterMkLst>
        <pc:sldLayoutChg chg="delSp">
          <pc:chgData name="Michele Gagne" userId="a82c06d6d8bc1c64" providerId="LiveId" clId="{6F96828F-7B5C-4C57-93AF-A1E6550E98EC}" dt="2022-02-25T16:14:08.546" v="1" actId="478"/>
          <pc:sldLayoutMkLst>
            <pc:docMk/>
            <pc:sldMasterMk cId="0" sldId="2147483648"/>
            <pc:sldLayoutMk cId="4149564623" sldId="2147483650"/>
          </pc:sldLayoutMkLst>
          <pc:spChg chg="del">
            <ac:chgData name="Michele Gagne" userId="a82c06d6d8bc1c64" providerId="LiveId" clId="{6F96828F-7B5C-4C57-93AF-A1E6550E98EC}" dt="2022-02-25T16:14:08.546" v="1" actId="478"/>
            <ac:spMkLst>
              <pc:docMk/>
              <pc:sldMasterMk cId="0" sldId="2147483648"/>
              <pc:sldLayoutMk cId="4149564623" sldId="2147483650"/>
              <ac:spMk id="7" creationId="{00000000-0000-0000-0000-000000000000}"/>
            </ac:spMkLst>
          </pc:spChg>
          <pc:spChg chg="del">
            <ac:chgData name="Michele Gagne" userId="a82c06d6d8bc1c64" providerId="LiveId" clId="{6F96828F-7B5C-4C57-93AF-A1E6550E98EC}" dt="2022-02-25T16:14:06.249" v="0" actId="478"/>
            <ac:spMkLst>
              <pc:docMk/>
              <pc:sldMasterMk cId="0" sldId="2147483648"/>
              <pc:sldLayoutMk cId="4149564623" sldId="2147483650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1691C5-694E-43F8-BB42-2B8939CA8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30A4C4-A15F-4D97-8849-36D7E3050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39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Kroger grocery store orders 200 pallets of Tostitos from Frito-Lay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(new row), Read, Update (cell), Delete (row); </a:t>
            </a:r>
          </a:p>
          <a:p>
            <a:r>
              <a:rPr lang="en-US" dirty="0"/>
              <a:t>How do we interact?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74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we’ll start by working with one table at a time (DB have multiple, connected tables)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1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we’ll start by working with one table at a time (DB have multiple, connected tables)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3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90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860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0A4C4-A15F-4D97-8849-36D7E3050CF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37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829800" cy="62377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1658600" cy="53340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04801"/>
            <a:ext cx="11176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43302987-8FAB-46C6-B7DB-E5EDDAC4DDF3}" type="slidenum">
              <a:rPr lang="en-US" sz="800" smtClean="0">
                <a:latin typeface="+mn-lt"/>
              </a:rPr>
              <a:pPr algn="ctr"/>
              <a:t>‹#›</a:t>
            </a:fld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60" y="83072"/>
            <a:ext cx="2046398" cy="6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1082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1"/>
            <a:ext cx="1168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Rectangle 5"/>
          <p:cNvSpPr>
            <a:spLocks noChangeArrowheads="1"/>
          </p:cNvSpPr>
          <p:nvPr userDrawn="1"/>
        </p:nvSpPr>
        <p:spPr bwMode="auto">
          <a:xfrm>
            <a:off x="0" y="838200"/>
            <a:ext cx="1221028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foworld.com/article/3305843/what-is-a-data-lake-flexible-big-data-management-explained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.com/sq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sql.orac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Transformation: Business Intelligence and SQL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32ABD3-F04F-42F0-9610-1BFB38FD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r="1260" b="15834"/>
          <a:stretch/>
        </p:blipFill>
        <p:spPr>
          <a:xfrm>
            <a:off x="-11151" y="838200"/>
            <a:ext cx="12203151" cy="563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0F1F9-58D2-4C61-A382-25D365818B7B}"/>
              </a:ext>
            </a:extLst>
          </p:cNvPr>
          <p:cNvSpPr txBox="1"/>
          <p:nvPr/>
        </p:nvSpPr>
        <p:spPr>
          <a:xfrm>
            <a:off x="152400" y="6038504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InfoWorld (Data Lake)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80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834F-000C-49AB-A89F-71B6C4B5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SQL SELECT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DE8F-053D-4F3A-AC28-84F856E5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 the lengths of the articles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Paper;</a:t>
            </a:r>
          </a:p>
          <a:p>
            <a:r>
              <a:rPr lang="en-US" dirty="0"/>
              <a:t>Display the paper title and length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PaperTitle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Paper;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B5D157-8658-41D7-9D1F-2D8C7C1A5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59961"/>
              </p:ext>
            </p:extLst>
          </p:nvPr>
        </p:nvGraphicFramePr>
        <p:xfrm>
          <a:off x="5410200" y="3886200"/>
          <a:ext cx="6553200" cy="2451735"/>
        </p:xfrm>
        <a:graphic>
          <a:graphicData uri="http://schemas.openxmlformats.org/drawingml/2006/table">
            <a:tbl>
              <a:tblPr/>
              <a:tblGrid>
                <a:gridCol w="821382">
                  <a:extLst>
                    <a:ext uri="{9D8B030D-6E8A-4147-A177-3AD203B41FA5}">
                      <a16:colId xmlns:a16="http://schemas.microsoft.com/office/drawing/2014/main" val="2328778896"/>
                    </a:ext>
                  </a:extLst>
                </a:gridCol>
                <a:gridCol w="2452242">
                  <a:extLst>
                    <a:ext uri="{9D8B030D-6E8A-4147-A177-3AD203B41FA5}">
                      <a16:colId xmlns:a16="http://schemas.microsoft.com/office/drawing/2014/main" val="2726834851"/>
                    </a:ext>
                  </a:extLst>
                </a:gridCol>
                <a:gridCol w="955303">
                  <a:extLst>
                    <a:ext uri="{9D8B030D-6E8A-4147-A177-3AD203B41FA5}">
                      <a16:colId xmlns:a16="http://schemas.microsoft.com/office/drawing/2014/main" val="1648980808"/>
                    </a:ext>
                  </a:extLst>
                </a:gridCol>
                <a:gridCol w="1154696">
                  <a:extLst>
                    <a:ext uri="{9D8B030D-6E8A-4147-A177-3AD203B41FA5}">
                      <a16:colId xmlns:a16="http://schemas.microsoft.com/office/drawing/2014/main" val="418366721"/>
                    </a:ext>
                  </a:extLst>
                </a:gridCol>
                <a:gridCol w="1169577">
                  <a:extLst>
                    <a:ext uri="{9D8B030D-6E8A-4147-A177-3AD203B41FA5}">
                      <a16:colId xmlns:a16="http://schemas.microsoft.com/office/drawing/2014/main" val="729793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PaperTitle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PaperLength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ResearcherID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2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Predications for 2018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 Complaints and Compliance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6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Clouds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54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 and Analytics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31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Hive and Hadoop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20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in 2020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2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Up Funding Best Practices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61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Dos and Donts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5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in Five Years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49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Depreciating IT Investments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063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8604D2-0E1F-452C-AA91-D82DDDE12E3E}"/>
              </a:ext>
            </a:extLst>
          </p:cNvPr>
          <p:cNvSpPr txBox="1"/>
          <p:nvPr/>
        </p:nvSpPr>
        <p:spPr>
          <a:xfrm>
            <a:off x="5410200" y="3440940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29681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834F-000C-49AB-A89F-71B6C4B5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SQL SELECT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DE8F-053D-4F3A-AC28-84F856E5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 all fields (columns) of the entire Paper table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PaperTitle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ResearcherID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Paper;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Paper;</a:t>
            </a:r>
            <a:endParaRPr lang="en-US" sz="24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E04A3DC-7852-4937-9FB6-093ACB323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767979"/>
              </p:ext>
            </p:extLst>
          </p:nvPr>
        </p:nvGraphicFramePr>
        <p:xfrm>
          <a:off x="5410200" y="3886200"/>
          <a:ext cx="6553200" cy="2451735"/>
        </p:xfrm>
        <a:graphic>
          <a:graphicData uri="http://schemas.openxmlformats.org/drawingml/2006/table">
            <a:tbl>
              <a:tblPr/>
              <a:tblGrid>
                <a:gridCol w="821382">
                  <a:extLst>
                    <a:ext uri="{9D8B030D-6E8A-4147-A177-3AD203B41FA5}">
                      <a16:colId xmlns:a16="http://schemas.microsoft.com/office/drawing/2014/main" val="2328778896"/>
                    </a:ext>
                  </a:extLst>
                </a:gridCol>
                <a:gridCol w="2452242">
                  <a:extLst>
                    <a:ext uri="{9D8B030D-6E8A-4147-A177-3AD203B41FA5}">
                      <a16:colId xmlns:a16="http://schemas.microsoft.com/office/drawing/2014/main" val="2726834851"/>
                    </a:ext>
                  </a:extLst>
                </a:gridCol>
                <a:gridCol w="955303">
                  <a:extLst>
                    <a:ext uri="{9D8B030D-6E8A-4147-A177-3AD203B41FA5}">
                      <a16:colId xmlns:a16="http://schemas.microsoft.com/office/drawing/2014/main" val="1648980808"/>
                    </a:ext>
                  </a:extLst>
                </a:gridCol>
                <a:gridCol w="1154696">
                  <a:extLst>
                    <a:ext uri="{9D8B030D-6E8A-4147-A177-3AD203B41FA5}">
                      <a16:colId xmlns:a16="http://schemas.microsoft.com/office/drawing/2014/main" val="418366721"/>
                    </a:ext>
                  </a:extLst>
                </a:gridCol>
                <a:gridCol w="1169577">
                  <a:extLst>
                    <a:ext uri="{9D8B030D-6E8A-4147-A177-3AD203B41FA5}">
                      <a16:colId xmlns:a16="http://schemas.microsoft.com/office/drawing/2014/main" val="729793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PaperTitle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PaperLength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ResearcherID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2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Predications for 2018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 Complaints and Compliance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6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Clouds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54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 and Analytics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31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Hive and Hadoop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20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in 2020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2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Up Funding Best Practices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61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Dos and Donts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5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in Five Years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49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Depreciating IT Investments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063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9E959D-F478-4E31-830F-5284EF04880E}"/>
              </a:ext>
            </a:extLst>
          </p:cNvPr>
          <p:cNvSpPr txBox="1"/>
          <p:nvPr/>
        </p:nvSpPr>
        <p:spPr>
          <a:xfrm>
            <a:off x="5410200" y="3440940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9451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93FCAB-EAC2-4BDE-ABC6-3B6B139E06EB}"/>
              </a:ext>
            </a:extLst>
          </p:cNvPr>
          <p:cNvSpPr/>
          <p:nvPr/>
        </p:nvSpPr>
        <p:spPr bwMode="auto">
          <a:xfrm>
            <a:off x="9601200" y="5206267"/>
            <a:ext cx="1219200" cy="25546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AFB34-9598-4A78-AD89-C8CDB40A44D8}"/>
              </a:ext>
            </a:extLst>
          </p:cNvPr>
          <p:cNvSpPr/>
          <p:nvPr/>
        </p:nvSpPr>
        <p:spPr bwMode="auto">
          <a:xfrm>
            <a:off x="9601200" y="4343400"/>
            <a:ext cx="1219200" cy="25546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E834F-000C-49AB-A89F-71B6C4B5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SQL WHERE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DE8F-053D-4F3A-AC28-84F856E5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titles for papers with more than 35 pages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PaperTitle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35;</a:t>
            </a:r>
            <a:endParaRPr lang="en-US" sz="24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88BAED1-A9FD-408D-80E7-E2CB2CFAD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57177"/>
              </p:ext>
            </p:extLst>
          </p:nvPr>
        </p:nvGraphicFramePr>
        <p:xfrm>
          <a:off x="5410200" y="3886200"/>
          <a:ext cx="6553200" cy="2451735"/>
        </p:xfrm>
        <a:graphic>
          <a:graphicData uri="http://schemas.openxmlformats.org/drawingml/2006/table">
            <a:tbl>
              <a:tblPr/>
              <a:tblGrid>
                <a:gridCol w="821382">
                  <a:extLst>
                    <a:ext uri="{9D8B030D-6E8A-4147-A177-3AD203B41FA5}">
                      <a16:colId xmlns:a16="http://schemas.microsoft.com/office/drawing/2014/main" val="2328778896"/>
                    </a:ext>
                  </a:extLst>
                </a:gridCol>
                <a:gridCol w="2452242">
                  <a:extLst>
                    <a:ext uri="{9D8B030D-6E8A-4147-A177-3AD203B41FA5}">
                      <a16:colId xmlns:a16="http://schemas.microsoft.com/office/drawing/2014/main" val="2726834851"/>
                    </a:ext>
                  </a:extLst>
                </a:gridCol>
                <a:gridCol w="955303">
                  <a:extLst>
                    <a:ext uri="{9D8B030D-6E8A-4147-A177-3AD203B41FA5}">
                      <a16:colId xmlns:a16="http://schemas.microsoft.com/office/drawing/2014/main" val="1648980808"/>
                    </a:ext>
                  </a:extLst>
                </a:gridCol>
                <a:gridCol w="1154696">
                  <a:extLst>
                    <a:ext uri="{9D8B030D-6E8A-4147-A177-3AD203B41FA5}">
                      <a16:colId xmlns:a16="http://schemas.microsoft.com/office/drawing/2014/main" val="418366721"/>
                    </a:ext>
                  </a:extLst>
                </a:gridCol>
                <a:gridCol w="1169577">
                  <a:extLst>
                    <a:ext uri="{9D8B030D-6E8A-4147-A177-3AD203B41FA5}">
                      <a16:colId xmlns:a16="http://schemas.microsoft.com/office/drawing/2014/main" val="729793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PaperTitle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PaperLength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ResearcherID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2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Predications for 2018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2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 Complaints and Compliance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6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Clouds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454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 and Analytics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31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Hive and Hadoop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20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in 2020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2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Up Funding Best Practices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461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Dos and Donts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65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in Five Years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9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Depreciating IT Investments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63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3F2959-2C20-47BB-8C6C-70F675DF7AD3}"/>
              </a:ext>
            </a:extLst>
          </p:cNvPr>
          <p:cNvSpPr txBox="1"/>
          <p:nvPr/>
        </p:nvSpPr>
        <p:spPr>
          <a:xfrm>
            <a:off x="5410200" y="3440940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B3C36-40C4-4F8D-9E29-2A00CE517990}"/>
              </a:ext>
            </a:extLst>
          </p:cNvPr>
          <p:cNvSpPr/>
          <p:nvPr/>
        </p:nvSpPr>
        <p:spPr bwMode="auto">
          <a:xfrm>
            <a:off x="6199080" y="4337157"/>
            <a:ext cx="2492163" cy="2587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63DD3-6391-442B-A9F1-EBA1D7BFDD0A}"/>
              </a:ext>
            </a:extLst>
          </p:cNvPr>
          <p:cNvSpPr/>
          <p:nvPr/>
        </p:nvSpPr>
        <p:spPr bwMode="auto">
          <a:xfrm>
            <a:off x="6196616" y="5201508"/>
            <a:ext cx="2492163" cy="2587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1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" grpId="0" uiExpand="1" build="p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F6405D-9AC1-4FBB-94DA-C969B90A0EAA}"/>
              </a:ext>
            </a:extLst>
          </p:cNvPr>
          <p:cNvSpPr/>
          <p:nvPr/>
        </p:nvSpPr>
        <p:spPr bwMode="auto">
          <a:xfrm>
            <a:off x="10782300" y="6086249"/>
            <a:ext cx="1143000" cy="25873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D8EB8-03AD-4630-A27D-5BA161A573BA}"/>
              </a:ext>
            </a:extLst>
          </p:cNvPr>
          <p:cNvSpPr/>
          <p:nvPr/>
        </p:nvSpPr>
        <p:spPr bwMode="auto">
          <a:xfrm>
            <a:off x="10782300" y="5410200"/>
            <a:ext cx="1143000" cy="25873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C4901-786A-4620-9550-2E13CCE9A63A}"/>
              </a:ext>
            </a:extLst>
          </p:cNvPr>
          <p:cNvSpPr/>
          <p:nvPr/>
        </p:nvSpPr>
        <p:spPr bwMode="auto">
          <a:xfrm>
            <a:off x="10820400" y="4303510"/>
            <a:ext cx="1143000" cy="25873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E834F-000C-49AB-A89F-71B6C4B5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4: SQL WHERE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DE8F-053D-4F3A-AC28-84F856E5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paper ID for any papers written by the researcher with ID of 2</a:t>
            </a:r>
          </a:p>
          <a:p>
            <a:pPr lvl="1"/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Paper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ResearcherID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9C6017B-B8C3-440D-BB30-2E4A8BCC8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276042"/>
              </p:ext>
            </p:extLst>
          </p:nvPr>
        </p:nvGraphicFramePr>
        <p:xfrm>
          <a:off x="5410200" y="3886200"/>
          <a:ext cx="6553200" cy="2451735"/>
        </p:xfrm>
        <a:graphic>
          <a:graphicData uri="http://schemas.openxmlformats.org/drawingml/2006/table">
            <a:tbl>
              <a:tblPr/>
              <a:tblGrid>
                <a:gridCol w="821382">
                  <a:extLst>
                    <a:ext uri="{9D8B030D-6E8A-4147-A177-3AD203B41FA5}">
                      <a16:colId xmlns:a16="http://schemas.microsoft.com/office/drawing/2014/main" val="2328778896"/>
                    </a:ext>
                  </a:extLst>
                </a:gridCol>
                <a:gridCol w="2452242">
                  <a:extLst>
                    <a:ext uri="{9D8B030D-6E8A-4147-A177-3AD203B41FA5}">
                      <a16:colId xmlns:a16="http://schemas.microsoft.com/office/drawing/2014/main" val="2726834851"/>
                    </a:ext>
                  </a:extLst>
                </a:gridCol>
                <a:gridCol w="955303">
                  <a:extLst>
                    <a:ext uri="{9D8B030D-6E8A-4147-A177-3AD203B41FA5}">
                      <a16:colId xmlns:a16="http://schemas.microsoft.com/office/drawing/2014/main" val="1648980808"/>
                    </a:ext>
                  </a:extLst>
                </a:gridCol>
                <a:gridCol w="1154696">
                  <a:extLst>
                    <a:ext uri="{9D8B030D-6E8A-4147-A177-3AD203B41FA5}">
                      <a16:colId xmlns:a16="http://schemas.microsoft.com/office/drawing/2014/main" val="418366721"/>
                    </a:ext>
                  </a:extLst>
                </a:gridCol>
                <a:gridCol w="1169577">
                  <a:extLst>
                    <a:ext uri="{9D8B030D-6E8A-4147-A177-3AD203B41FA5}">
                      <a16:colId xmlns:a16="http://schemas.microsoft.com/office/drawing/2014/main" val="729793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PaperTitle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PaperLength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ResearcherID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2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Predications for 2018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 Complaints and Compliance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6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Clouds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54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 and Analytics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31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Hive and Hadoop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20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in 2020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2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Up Funding Best Practices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61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Dos and Donts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5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in Five Years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49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Depreciating IT Investments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063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8A9C76-BB20-4238-A8A8-60014E93D9C7}"/>
              </a:ext>
            </a:extLst>
          </p:cNvPr>
          <p:cNvSpPr txBox="1"/>
          <p:nvPr/>
        </p:nvSpPr>
        <p:spPr>
          <a:xfrm>
            <a:off x="5410200" y="3440940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0D89B-6FC8-46F8-862E-288052EFAC61}"/>
              </a:ext>
            </a:extLst>
          </p:cNvPr>
          <p:cNvSpPr/>
          <p:nvPr/>
        </p:nvSpPr>
        <p:spPr bwMode="auto">
          <a:xfrm>
            <a:off x="5410201" y="4303509"/>
            <a:ext cx="762000" cy="2587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39D89E-52E1-4753-8FC8-7D3EC521BB48}"/>
              </a:ext>
            </a:extLst>
          </p:cNvPr>
          <p:cNvSpPr/>
          <p:nvPr/>
        </p:nvSpPr>
        <p:spPr bwMode="auto">
          <a:xfrm>
            <a:off x="5410201" y="5410200"/>
            <a:ext cx="762000" cy="2587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5F61B-924C-40B7-A06E-2B11200B4C3F}"/>
              </a:ext>
            </a:extLst>
          </p:cNvPr>
          <p:cNvSpPr/>
          <p:nvPr/>
        </p:nvSpPr>
        <p:spPr bwMode="auto">
          <a:xfrm>
            <a:off x="5431972" y="6086949"/>
            <a:ext cx="762000" cy="2587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6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3" grpId="0" uiExpand="1" build="p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219200"/>
            <a:ext cx="5268132" cy="5105400"/>
          </a:xfrm>
        </p:spPr>
        <p:txBody>
          <a:bodyPr/>
          <a:lstStyle/>
          <a:p>
            <a:r>
              <a:rPr lang="en-US" sz="2800" dirty="0"/>
              <a:t>There are many, many online resources for understanding SQL—just Google </a:t>
            </a:r>
            <a:r>
              <a:rPr lang="en-US" sz="2800" dirty="0" err="1"/>
              <a:t>sql</a:t>
            </a:r>
            <a:r>
              <a:rPr lang="en-US" sz="2800" dirty="0"/>
              <a:t>…</a:t>
            </a:r>
          </a:p>
          <a:p>
            <a:r>
              <a:rPr lang="en-US" sz="2800" dirty="0"/>
              <a:t>E.g., </a:t>
            </a:r>
            <a:r>
              <a:rPr lang="en-US" sz="2800" dirty="0">
                <a:hlinkClick r:id="rId3"/>
              </a:rPr>
              <a:t>https://w3schools.com/sql</a:t>
            </a:r>
            <a:r>
              <a:rPr lang="en-US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4A45B-54A0-4434-8669-475FA81C7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63135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5E93-991A-413F-9517-D7AD9805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E9B6-4DA5-46E2-B1A5-0DE79E77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6173552" cy="2667000"/>
          </a:xfrm>
        </p:spPr>
        <p:txBody>
          <a:bodyPr/>
          <a:lstStyle/>
          <a:p>
            <a:r>
              <a:rPr lang="en-US" dirty="0"/>
              <a:t>Business transactions create data</a:t>
            </a:r>
          </a:p>
          <a:p>
            <a:pPr lvl="1"/>
            <a:r>
              <a:rPr lang="en-US" sz="2400" dirty="0"/>
              <a:t>A sale to a customer</a:t>
            </a:r>
          </a:p>
          <a:p>
            <a:pPr lvl="1"/>
            <a:r>
              <a:rPr lang="en-US" sz="2400" dirty="0"/>
              <a:t>B2B sale between companies</a:t>
            </a:r>
          </a:p>
          <a:p>
            <a:pPr lvl="1"/>
            <a:r>
              <a:rPr lang="en-US" sz="2400" dirty="0"/>
              <a:t>Etc.</a:t>
            </a:r>
          </a:p>
          <a:p>
            <a:r>
              <a:rPr lang="en-US" dirty="0"/>
              <a:t>E.g., placing an order through ERP system…</a:t>
            </a:r>
          </a:p>
        </p:txBody>
      </p:sp>
      <p:pic>
        <p:nvPicPr>
          <p:cNvPr id="4" name="Picture 2" descr="SAP SD Conditions Master Data - Free SAP SD Training">
            <a:extLst>
              <a:ext uri="{FF2B5EF4-FFF2-40B4-BE49-F238E27FC236}">
                <a16:creationId xmlns:a16="http://schemas.microsoft.com/office/drawing/2014/main" id="{A652E639-7BBD-4CEA-B527-75DD46FF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2963"/>
            <a:ext cx="5180250" cy="29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1B0B5-851E-4D04-97BA-357FF3666C12}"/>
              </a:ext>
            </a:extLst>
          </p:cNvPr>
          <p:cNvSpPr txBox="1">
            <a:spLocks/>
          </p:cNvSpPr>
          <p:nvPr/>
        </p:nvSpPr>
        <p:spPr bwMode="auto">
          <a:xfrm>
            <a:off x="7086600" y="27432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/>
              <a:t>…results in data being written into an existing </a:t>
            </a:r>
            <a:r>
              <a:rPr lang="en-US" b="1" i="1" kern="0" dirty="0"/>
              <a:t>table</a:t>
            </a:r>
            <a:r>
              <a:rPr lang="en-US" kern="0" dirty="0"/>
              <a:t> in a database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ACFEA0-E2BA-4726-8210-4C692F863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598"/>
              </p:ext>
            </p:extLst>
          </p:nvPr>
        </p:nvGraphicFramePr>
        <p:xfrm>
          <a:off x="7239000" y="4191000"/>
          <a:ext cx="422500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246">
                  <a:extLst>
                    <a:ext uri="{9D8B030D-6E8A-4147-A177-3AD203B41FA5}">
                      <a16:colId xmlns:a16="http://schemas.microsoft.com/office/drawing/2014/main" val="62344666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1240485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38931949"/>
                    </a:ext>
                  </a:extLst>
                </a:gridCol>
                <a:gridCol w="1330759">
                  <a:extLst>
                    <a:ext uri="{9D8B030D-6E8A-4147-A177-3AD203B41FA5}">
                      <a16:colId xmlns:a16="http://schemas.microsoft.com/office/drawing/2014/main" val="3959807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onsolas" panose="020B0609020204030204" pitchFamily="49" charset="0"/>
                        </a:rPr>
                        <a:t>OrderID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nsolas" panose="020B0609020204030204" pitchFamily="49" charset="0"/>
                        </a:rPr>
                        <a:t>Customer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nsolas" panose="020B0609020204030204" pitchFamily="49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nsolas" panose="020B0609020204030204" pitchFamily="49" charset="0"/>
                        </a:rPr>
                        <a:t>Date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2/25/2020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8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2/27/2020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7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2/28/2020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74188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B8B54DE5-71B0-4866-9064-51631B6350D3}"/>
              </a:ext>
            </a:extLst>
          </p:cNvPr>
          <p:cNvSpPr/>
          <p:nvPr/>
        </p:nvSpPr>
        <p:spPr bwMode="auto">
          <a:xfrm>
            <a:off x="6170850" y="4721510"/>
            <a:ext cx="687150" cy="415102"/>
          </a:xfrm>
          <a:prstGeom prst="rightArrow">
            <a:avLst/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B87-7A10-41E1-8CAB-D59F3A71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Terminology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D8F9ED-C39F-48A9-AF8A-C9D39F90ED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09800"/>
          <a:ext cx="10287000" cy="3484245"/>
        </p:xfrm>
        <a:graphic>
          <a:graphicData uri="http://schemas.openxmlformats.org/drawingml/2006/table">
            <a:tbl>
              <a:tblPr/>
              <a:tblGrid>
                <a:gridCol w="824536">
                  <a:extLst>
                    <a:ext uri="{9D8B030D-6E8A-4147-A177-3AD203B41FA5}">
                      <a16:colId xmlns:a16="http://schemas.microsoft.com/office/drawing/2014/main" val="2383273362"/>
                    </a:ext>
                  </a:extLst>
                </a:gridCol>
                <a:gridCol w="1766264">
                  <a:extLst>
                    <a:ext uri="{9D8B030D-6E8A-4147-A177-3AD203B41FA5}">
                      <a16:colId xmlns:a16="http://schemas.microsoft.com/office/drawing/2014/main" val="19930829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828228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912268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051755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858433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739589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82248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7485578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961219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Profit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Profit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Assets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Mkt Value 3/29/18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62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Walmart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$500,343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$9,862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$204,522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$263,563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Retailing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08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Exxon Mobil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$244,363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$19,710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$348,691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$316,157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8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Berkshire Hathaway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$242,137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$44,940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$702,095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$492,008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84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$229,234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$48,351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$375,319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$851,318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23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UnitedHealth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$201,159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$139,058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$207,080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36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McKesson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$60,969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$29,067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Wholesalers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021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CVS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$184,765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$95,131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$63,114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865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$177,866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$131,310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$700,668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Retailing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9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AT&amp;T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$160,546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$29,450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$444,097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$218,946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Telecommunications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83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Motors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$157,311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-$3,864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$212,482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$50,972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Vehicles &amp;  Parts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876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F8C738-8B94-4901-A511-B6D9DF23FCEE}"/>
              </a:ext>
            </a:extLst>
          </p:cNvPr>
          <p:cNvSpPr txBox="1"/>
          <p:nvPr/>
        </p:nvSpPr>
        <p:spPr>
          <a:xfrm>
            <a:off x="1371600" y="1676400"/>
            <a:ext cx="1396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Fortune_10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64274-6A1A-44B8-97F5-2ED6AB335E70}"/>
              </a:ext>
            </a:extLst>
          </p:cNvPr>
          <p:cNvSpPr/>
          <p:nvPr/>
        </p:nvSpPr>
        <p:spPr bwMode="auto">
          <a:xfrm>
            <a:off x="7057103" y="2073497"/>
            <a:ext cx="914400" cy="379089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9C46F5C-3C0E-4DFD-8EDF-05DA9625872A}"/>
              </a:ext>
            </a:extLst>
          </p:cNvPr>
          <p:cNvSpPr/>
          <p:nvPr/>
        </p:nvSpPr>
        <p:spPr bwMode="auto">
          <a:xfrm>
            <a:off x="8005916" y="1353036"/>
            <a:ext cx="2128684" cy="400110"/>
          </a:xfrm>
          <a:prstGeom prst="wedgeRectCallout">
            <a:avLst>
              <a:gd name="adj1" fmla="val -70222"/>
              <a:gd name="adj2" fmla="val 145071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Columns are “Fields”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D379-EBAF-4F6E-8C0D-D2EF4DAEAB28}"/>
              </a:ext>
            </a:extLst>
          </p:cNvPr>
          <p:cNvSpPr/>
          <p:nvPr/>
        </p:nvSpPr>
        <p:spPr bwMode="auto">
          <a:xfrm>
            <a:off x="1206926" y="4419600"/>
            <a:ext cx="10604073" cy="4380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F39A2C-F34C-4755-ABBA-74F3C66CC1F7}"/>
              </a:ext>
            </a:extLst>
          </p:cNvPr>
          <p:cNvSpPr/>
          <p:nvPr/>
        </p:nvSpPr>
        <p:spPr bwMode="auto">
          <a:xfrm>
            <a:off x="408038" y="5343096"/>
            <a:ext cx="1927123" cy="453041"/>
          </a:xfrm>
          <a:prstGeom prst="wedgeRectCallout">
            <a:avLst>
              <a:gd name="adj1" fmla="val 60096"/>
              <a:gd name="adj2" fmla="val -167777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Rows are “Records”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7642616-8383-4B12-AAD8-8385B9D20E57}"/>
              </a:ext>
            </a:extLst>
          </p:cNvPr>
          <p:cNvSpPr/>
          <p:nvPr/>
        </p:nvSpPr>
        <p:spPr bwMode="auto">
          <a:xfrm>
            <a:off x="4953000" y="5827335"/>
            <a:ext cx="914400" cy="453041"/>
          </a:xfrm>
          <a:prstGeom prst="wedgeRectCallout">
            <a:avLst>
              <a:gd name="adj1" fmla="val 60096"/>
              <a:gd name="adj2" fmla="val -167777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“Cell”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48BBE-F6E2-49C0-8284-F40E3D0BF83E}"/>
              </a:ext>
            </a:extLst>
          </p:cNvPr>
          <p:cNvSpPr/>
          <p:nvPr/>
        </p:nvSpPr>
        <p:spPr bwMode="auto">
          <a:xfrm>
            <a:off x="5621601" y="5010912"/>
            <a:ext cx="793962" cy="4380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00E1DF5-AA2B-4747-B3DF-E7429DAFFCF6}"/>
              </a:ext>
            </a:extLst>
          </p:cNvPr>
          <p:cNvSpPr/>
          <p:nvPr/>
        </p:nvSpPr>
        <p:spPr bwMode="auto">
          <a:xfrm>
            <a:off x="2872329" y="1003688"/>
            <a:ext cx="1686190" cy="412949"/>
          </a:xfrm>
          <a:prstGeom prst="wedgeRectCallout">
            <a:avLst>
              <a:gd name="adj1" fmla="val -60056"/>
              <a:gd name="adj2" fmla="val 145415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EEE37-56F9-4351-B0F6-3C1D75A29B08}"/>
              </a:ext>
            </a:extLst>
          </p:cNvPr>
          <p:cNvSpPr txBox="1"/>
          <p:nvPr/>
        </p:nvSpPr>
        <p:spPr>
          <a:xfrm>
            <a:off x="10825314" y="572588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2018 data</a:t>
            </a:r>
          </a:p>
        </p:txBody>
      </p:sp>
    </p:spTree>
    <p:extLst>
      <p:ext uri="{BB962C8B-B14F-4D97-AF65-F5344CB8AC3E}">
        <p14:creationId xmlns:p14="http://schemas.microsoft.com/office/powerpoint/2010/main" val="11852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B87-7A10-41E1-8CAB-D59F3A71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Data: Structured Query Language (SQL)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875D2-CD5B-4113-8BDE-46CAA29966B1}"/>
              </a:ext>
            </a:extLst>
          </p:cNvPr>
          <p:cNvSpPr txBox="1"/>
          <p:nvPr/>
        </p:nvSpPr>
        <p:spPr>
          <a:xfrm>
            <a:off x="457200" y="2736502"/>
            <a:ext cx="6095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SQL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standards-based, declarative language for accessing and manipulating a database and its tables</a:t>
            </a:r>
          </a:p>
        </p:txBody>
      </p:sp>
      <p:pic>
        <p:nvPicPr>
          <p:cNvPr id="1026" name="Picture 2" descr="SQL Language | Oracle">
            <a:extLst>
              <a:ext uri="{FF2B5EF4-FFF2-40B4-BE49-F238E27FC236}">
                <a16:creationId xmlns:a16="http://schemas.microsoft.com/office/drawing/2014/main" id="{13597EC7-3E6E-4846-A29F-0C0113A0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4D040F6-D28C-4333-A111-F25368C6CE4B}"/>
              </a:ext>
            </a:extLst>
          </p:cNvPr>
          <p:cNvSpPr/>
          <p:nvPr/>
        </p:nvSpPr>
        <p:spPr bwMode="auto">
          <a:xfrm>
            <a:off x="9296266" y="5450263"/>
            <a:ext cx="838200" cy="20949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41E16-D1F0-464C-9163-B24BAC7D13D6}"/>
              </a:ext>
            </a:extLst>
          </p:cNvPr>
          <p:cNvSpPr/>
          <p:nvPr/>
        </p:nvSpPr>
        <p:spPr bwMode="auto">
          <a:xfrm>
            <a:off x="9296266" y="3316664"/>
            <a:ext cx="838200" cy="20949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3B87-7A10-41E1-8CAB-D59F3A71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SQL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D8F9ED-C39F-48A9-AF8A-C9D39F90E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72142"/>
              </p:ext>
            </p:extLst>
          </p:nvPr>
        </p:nvGraphicFramePr>
        <p:xfrm>
          <a:off x="914400" y="2840355"/>
          <a:ext cx="10287000" cy="3484245"/>
        </p:xfrm>
        <a:graphic>
          <a:graphicData uri="http://schemas.openxmlformats.org/drawingml/2006/table">
            <a:tbl>
              <a:tblPr/>
              <a:tblGrid>
                <a:gridCol w="824536">
                  <a:extLst>
                    <a:ext uri="{9D8B030D-6E8A-4147-A177-3AD203B41FA5}">
                      <a16:colId xmlns:a16="http://schemas.microsoft.com/office/drawing/2014/main" val="2383273362"/>
                    </a:ext>
                  </a:extLst>
                </a:gridCol>
                <a:gridCol w="1766264">
                  <a:extLst>
                    <a:ext uri="{9D8B030D-6E8A-4147-A177-3AD203B41FA5}">
                      <a16:colId xmlns:a16="http://schemas.microsoft.com/office/drawing/2014/main" val="19930829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828228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912268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051755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858433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739589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82248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7485578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961219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Profit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Profit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Assets ($M)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Mkt Value 3/29/18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62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Walmart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$500,343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$9,862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$204,522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$263,563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Retailing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08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Exxon Mobil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$244,363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$19,710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$348,691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$316,157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8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Berkshire Hathaway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$242,137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$44,940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$702,095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$492,008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84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$229,234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$48,351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$375,319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$851,318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23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UnitedHealth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$201,159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$139,058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$207,080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36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McKesson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$60,969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$29,067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Wholesalers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021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CVS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$184,765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$95,131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$63,114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865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$177,866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$131,310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$700,668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Retailing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9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AT&amp;T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$160,546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$29,450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$444,097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$218,946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Telecommunications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83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Motors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$157,311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-$3,864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$212,482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$50,972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Vehicles &amp;  Parts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876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F8C738-8B94-4901-A511-B6D9DF23FCEE}"/>
              </a:ext>
            </a:extLst>
          </p:cNvPr>
          <p:cNvSpPr txBox="1"/>
          <p:nvPr/>
        </p:nvSpPr>
        <p:spPr>
          <a:xfrm>
            <a:off x="914400" y="2400386"/>
            <a:ext cx="1396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Fortune_10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D379-EBAF-4F6E-8C0D-D2EF4DAEAB28}"/>
              </a:ext>
            </a:extLst>
          </p:cNvPr>
          <p:cNvSpPr/>
          <p:nvPr/>
        </p:nvSpPr>
        <p:spPr bwMode="auto">
          <a:xfrm>
            <a:off x="1612508" y="5374064"/>
            <a:ext cx="1816358" cy="3618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48BBE-F6E2-49C0-8284-F40E3D0BF83E}"/>
              </a:ext>
            </a:extLst>
          </p:cNvPr>
          <p:cNvSpPr/>
          <p:nvPr/>
        </p:nvSpPr>
        <p:spPr bwMode="auto">
          <a:xfrm>
            <a:off x="1676400" y="3316664"/>
            <a:ext cx="1752466" cy="2856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CD263-3196-450F-852A-C35B1431E416}"/>
              </a:ext>
            </a:extLst>
          </p:cNvPr>
          <p:cNvSpPr txBox="1"/>
          <p:nvPr/>
        </p:nvSpPr>
        <p:spPr>
          <a:xfrm>
            <a:off x="259971" y="1187103"/>
            <a:ext cx="115958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example, display companies from Fortune Top Ten that are in the Retailing sector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 command: </a:t>
            </a:r>
            <a:r>
              <a:rPr lang="en-US" sz="2000" b="1" dirty="0">
                <a:solidFill>
                  <a:srgbClr val="FF66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 </a:t>
            </a:r>
            <a:r>
              <a:rPr lang="en-US" sz="2000" b="1" dirty="0">
                <a:solidFill>
                  <a:srgbClr val="FF66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Fortune_10 </a:t>
            </a:r>
            <a:r>
              <a:rPr lang="en-US" sz="2000" b="1" dirty="0">
                <a:solidFill>
                  <a:srgbClr val="FF66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Sector = 'Retailing';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DB8F14-FDC6-4345-A7AE-2A84D75B91F8}"/>
              </a:ext>
            </a:extLst>
          </p:cNvPr>
          <p:cNvCxnSpPr/>
          <p:nvPr/>
        </p:nvCxnSpPr>
        <p:spPr bwMode="auto">
          <a:xfrm flipH="1">
            <a:off x="2310616" y="2095044"/>
            <a:ext cx="1346984" cy="952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069F6C-17AD-4007-AB90-59066146787C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2310616" y="2104910"/>
            <a:ext cx="3397630" cy="495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F5EA64-13BB-4E14-A370-8457B6C64365}"/>
              </a:ext>
            </a:extLst>
          </p:cNvPr>
          <p:cNvCxnSpPr>
            <a:cxnSpLocks/>
          </p:cNvCxnSpPr>
          <p:nvPr/>
        </p:nvCxnSpPr>
        <p:spPr bwMode="auto">
          <a:xfrm>
            <a:off x="8534402" y="2095044"/>
            <a:ext cx="914398" cy="952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80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animBg="1"/>
      <p:bldP spid="17" grpId="0" uiExpand="1" animBg="1"/>
      <p:bldP spid="6" grpId="0"/>
      <p:bldP spid="9" grpId="0" uiExpand="1" animBg="1"/>
      <p:bldP spid="14" grpId="0" uiExpand="1" animBg="1"/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Into Your Oracle Live SQL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066800"/>
            <a:ext cx="7327106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https://livesql.oracle.com</a:t>
            </a:r>
            <a:r>
              <a:rPr lang="en-US" sz="2800" dirty="0"/>
              <a:t> and </a:t>
            </a:r>
            <a:r>
              <a:rPr lang="en-US" sz="2800" b="1" dirty="0"/>
              <a:t>Sign In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you need a </a:t>
            </a:r>
            <a:r>
              <a:rPr lang="en-US" sz="2800" i="1" dirty="0"/>
              <a:t>free</a:t>
            </a:r>
            <a:r>
              <a:rPr lang="en-US" sz="2800" dirty="0"/>
              <a:t> </a:t>
            </a:r>
            <a:r>
              <a:rPr lang="en-US" sz="2800" b="1" dirty="0"/>
              <a:t>Oracle Live SQL </a:t>
            </a:r>
            <a:r>
              <a:rPr lang="en-US" sz="2800" dirty="0"/>
              <a:t>account to complete these in-class exercises, homework, and Exam 2; to create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Follow the link </a:t>
            </a:r>
            <a:r>
              <a:rPr lang="en-US" sz="2800" dirty="0">
                <a:hlinkClick r:id="rId3"/>
              </a:rPr>
              <a:t>https://livesql.oracle.com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</a:t>
            </a:r>
            <a:r>
              <a:rPr lang="en-US" sz="2800" b="1" dirty="0"/>
              <a:t>Sign In</a:t>
            </a:r>
            <a:r>
              <a:rPr lang="en-US" sz="2800" dirty="0"/>
              <a:t> in upper-right corner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</a:t>
            </a:r>
            <a:r>
              <a:rPr lang="en-US" sz="2800" b="1" dirty="0"/>
              <a:t>Create Account</a:t>
            </a:r>
            <a:r>
              <a:rPr lang="en-US" sz="2800" dirty="0"/>
              <a:t> at bottom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Complete form and click </a:t>
            </a:r>
            <a:r>
              <a:rPr lang="en-US" sz="2800" b="1" dirty="0"/>
              <a:t>Create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Note: you need to reply to an email you will receive asking you to verify your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4A45B-54A0-4434-8669-475FA81C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74" y="990601"/>
            <a:ext cx="4341825" cy="53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35BD5-E79B-4BE7-8318-49C70C117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70560"/>
            <a:ext cx="6095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3F54-54B2-4251-9779-5B20A51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831F-3DA8-4138-8ABD-11C08499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Learning objective: use SELECT command with a single table</a:t>
            </a:r>
          </a:p>
          <a:p>
            <a:r>
              <a:rPr lang="en-US" sz="2800" dirty="0"/>
              <a:t>Scenario</a:t>
            </a:r>
          </a:p>
          <a:p>
            <a:pPr marL="457200" lvl="1" indent="0">
              <a:buNone/>
            </a:pPr>
            <a:r>
              <a:rPr lang="en-US" sz="2400" dirty="0"/>
              <a:t>You are an analyst for an investment bank that is considering acquiring a boutique consulting firm that performs research on technology, start ups, and investments. Prior to the acquisition decision, you need to perform due diligence—is there value in this investment?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You have been provided two tables with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Researcher </a:t>
            </a:r>
            <a:r>
              <a:rPr lang="en-US" sz="2400" dirty="0"/>
              <a:t>table about their employees (the researchers)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Paper</a:t>
            </a:r>
            <a:r>
              <a:rPr lang="en-US" sz="2400" dirty="0"/>
              <a:t> table about the employees’ work (only one we’ll use today)</a:t>
            </a:r>
          </a:p>
          <a:p>
            <a:pPr marL="457200" lvl="1" indent="0">
              <a:buNone/>
            </a:pPr>
            <a:r>
              <a:rPr lang="en-US" sz="2400" dirty="0"/>
              <a:t>You need to “pull” data from these database tables to perform your analysis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02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Live SQL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4A45B-54A0-4434-8669-475FA81C7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5" y="1371600"/>
            <a:ext cx="8096875" cy="47244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54FCC1-4084-40E7-A484-4267261D8D1D}"/>
              </a:ext>
            </a:extLst>
          </p:cNvPr>
          <p:cNvSpPr/>
          <p:nvPr/>
        </p:nvSpPr>
        <p:spPr bwMode="auto">
          <a:xfrm>
            <a:off x="293914" y="1371600"/>
            <a:ext cx="1295400" cy="623773"/>
          </a:xfrm>
          <a:prstGeom prst="wedgeRectCallout">
            <a:avLst>
              <a:gd name="adj1" fmla="val 89251"/>
              <a:gd name="adj2" fmla="val 88554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Enter SQL Commands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96CC6BB-57CB-4814-AA5E-45BB53C809F3}"/>
              </a:ext>
            </a:extLst>
          </p:cNvPr>
          <p:cNvSpPr/>
          <p:nvPr/>
        </p:nvSpPr>
        <p:spPr bwMode="auto">
          <a:xfrm>
            <a:off x="293914" y="2159737"/>
            <a:ext cx="1295400" cy="876299"/>
          </a:xfrm>
          <a:prstGeom prst="wedgeRectCallout">
            <a:avLst>
              <a:gd name="adj1" fmla="val 88869"/>
              <a:gd name="adj2" fmla="val -7594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View SQL </a:t>
            </a:r>
            <a:r>
              <a:rPr lang="en-US" sz="1600" b="1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C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ommand History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E022168-061D-4C22-9604-7EDE3CBC19D7}"/>
              </a:ext>
            </a:extLst>
          </p:cNvPr>
          <p:cNvSpPr/>
          <p:nvPr/>
        </p:nvSpPr>
        <p:spPr bwMode="auto">
          <a:xfrm>
            <a:off x="293914" y="3200400"/>
            <a:ext cx="1295400" cy="457200"/>
          </a:xfrm>
          <a:prstGeom prst="wedgeRectCallout">
            <a:avLst>
              <a:gd name="adj1" fmla="val 93223"/>
              <a:gd name="adj2" fmla="val -125692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View Tables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53CE84D-DCCB-499B-AD5B-B862C0F78268}"/>
              </a:ext>
            </a:extLst>
          </p:cNvPr>
          <p:cNvSpPr/>
          <p:nvPr/>
        </p:nvSpPr>
        <p:spPr bwMode="auto">
          <a:xfrm>
            <a:off x="9859111" y="2171701"/>
            <a:ext cx="1447800" cy="1011859"/>
          </a:xfrm>
          <a:prstGeom prst="wedgeRectCallout">
            <a:avLst>
              <a:gd name="adj1" fmla="val -64132"/>
              <a:gd name="adj2" fmla="val -100789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Your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userid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: include in all homework screenshots!</a:t>
            </a:r>
          </a:p>
        </p:txBody>
      </p:sp>
    </p:spTree>
    <p:extLst>
      <p:ext uri="{BB962C8B-B14F-4D97-AF65-F5344CB8AC3E}">
        <p14:creationId xmlns:p14="http://schemas.microsoft.com/office/powerpoint/2010/main" val="25141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56E9-4869-488F-97C1-8A69209B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Paper Table in Live SQL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1F5B32-A4B5-494D-8B64-2E947E369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52442"/>
              </p:ext>
            </p:extLst>
          </p:nvPr>
        </p:nvGraphicFramePr>
        <p:xfrm>
          <a:off x="5410200" y="3886200"/>
          <a:ext cx="6553200" cy="2451735"/>
        </p:xfrm>
        <a:graphic>
          <a:graphicData uri="http://schemas.openxmlformats.org/drawingml/2006/table">
            <a:tbl>
              <a:tblPr/>
              <a:tblGrid>
                <a:gridCol w="821382">
                  <a:extLst>
                    <a:ext uri="{9D8B030D-6E8A-4147-A177-3AD203B41FA5}">
                      <a16:colId xmlns:a16="http://schemas.microsoft.com/office/drawing/2014/main" val="2328778896"/>
                    </a:ext>
                  </a:extLst>
                </a:gridCol>
                <a:gridCol w="2452242">
                  <a:extLst>
                    <a:ext uri="{9D8B030D-6E8A-4147-A177-3AD203B41FA5}">
                      <a16:colId xmlns:a16="http://schemas.microsoft.com/office/drawing/2014/main" val="2726834851"/>
                    </a:ext>
                  </a:extLst>
                </a:gridCol>
                <a:gridCol w="955303">
                  <a:extLst>
                    <a:ext uri="{9D8B030D-6E8A-4147-A177-3AD203B41FA5}">
                      <a16:colId xmlns:a16="http://schemas.microsoft.com/office/drawing/2014/main" val="1648980808"/>
                    </a:ext>
                  </a:extLst>
                </a:gridCol>
                <a:gridCol w="1154696">
                  <a:extLst>
                    <a:ext uri="{9D8B030D-6E8A-4147-A177-3AD203B41FA5}">
                      <a16:colId xmlns:a16="http://schemas.microsoft.com/office/drawing/2014/main" val="418366721"/>
                    </a:ext>
                  </a:extLst>
                </a:gridCol>
                <a:gridCol w="1169577">
                  <a:extLst>
                    <a:ext uri="{9D8B030D-6E8A-4147-A177-3AD203B41FA5}">
                      <a16:colId xmlns:a16="http://schemas.microsoft.com/office/drawing/2014/main" val="729793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PaperTitle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DomainID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PaperLength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ResearcherID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32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Predications for 2018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 Complaints and Compliance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61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Clouds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54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Spark and Analytics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31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Hive and Hadoop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20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Augmented Reality in 2020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2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Up Funding Best Practices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61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Dos and Donts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5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in Five Years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49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Depreciating IT Investments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063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BFCB5E-E7F5-42E0-93D0-ABBCBEA1D98E}"/>
              </a:ext>
            </a:extLst>
          </p:cNvPr>
          <p:cNvSpPr txBox="1"/>
          <p:nvPr/>
        </p:nvSpPr>
        <p:spPr>
          <a:xfrm>
            <a:off x="0" y="9144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/* --------------------------------------------------------------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BEGIN - SQL CODE FOR PAPER TABLE CREATION 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----------------------------------------------------------------*/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Paper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PaperID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int not null,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PaperTitle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char(50) not null,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DomainID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smallint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PaperLength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smallint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ResearcherID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smallint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CONSTRAINT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Paper_PK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PRIMARY KEY 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PaperID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(1, 'Stock Predications for 2018', 2, 32, 1);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(2, 'Sox Complaints and Compliance', 3, 39, 2);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(3, 'Big Clouds', 1, 22, 1);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(4, 'Spark and Analytics', 3, 20, 3);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(5, 'Hive and Hadoop', 3, 22, 3);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(6, 'Augmented Reality in 2020', 3, 45, 3);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(7, 'Start Up Funding Best Practices', 1, 15, 2);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(8, 'Visualization Dos and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Donts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', 3, 31, 1);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(9, 'AI in Five Years', 3, 16, 3);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Paper VALUES (10, 'Depreciating IT Investments', 2, 18, 2);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/* --------------------------------------------------------------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END - SQL CODE FOR PAPER TABLE CREATION 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----------------------------------------------------------------*/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51EBB-2C61-46B6-9CDE-40905949DAA0}"/>
              </a:ext>
            </a:extLst>
          </p:cNvPr>
          <p:cNvSpPr txBox="1"/>
          <p:nvPr/>
        </p:nvSpPr>
        <p:spPr>
          <a:xfrm>
            <a:off x="5410200" y="3440940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E6E43CF-5B5D-47D9-B6B4-4A301B9AAD87}"/>
              </a:ext>
            </a:extLst>
          </p:cNvPr>
          <p:cNvSpPr/>
          <p:nvPr/>
        </p:nvSpPr>
        <p:spPr bwMode="auto">
          <a:xfrm>
            <a:off x="7391400" y="1459382"/>
            <a:ext cx="3581400" cy="1055218"/>
          </a:xfrm>
          <a:prstGeom prst="wedgeRectCallout">
            <a:avLst>
              <a:gd name="adj1" fmla="val -149021"/>
              <a:gd name="adj2" fmla="val -61411"/>
            </a:avLst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Open </a:t>
            </a:r>
            <a:r>
              <a:rPr lang="en-US" sz="1600" b="1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SQL in-class 1 script.txt </a:t>
            </a:r>
            <a:r>
              <a:rPr lang="en-US" sz="1600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on D2L to copy/paste the SQL code needed to create the two tables: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Cntl</a:t>
            </a:r>
            <a:r>
              <a:rPr lang="en-US" sz="1600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-a, </a:t>
            </a:r>
            <a:r>
              <a:rPr lang="en-US" sz="1600" dirty="0" err="1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Cntl</a:t>
            </a:r>
            <a:r>
              <a:rPr lang="en-US" sz="1600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-c and then paste with </a:t>
            </a:r>
            <a:r>
              <a:rPr lang="en-US" sz="1600" dirty="0" err="1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Cntl</a:t>
            </a:r>
            <a:r>
              <a:rPr lang="en-US" sz="1600" dirty="0"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-v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8" charset="-128"/>
              <a:cs typeface="Calibri" panose="020F0502020204030204" pitchFamily="3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AAC7452-5C15-46EF-923D-15F76D4BE9FA}"/>
              </a:ext>
            </a:extLst>
          </p:cNvPr>
          <p:cNvSpPr/>
          <p:nvPr/>
        </p:nvSpPr>
        <p:spPr bwMode="auto">
          <a:xfrm>
            <a:off x="2933700" y="1342850"/>
            <a:ext cx="1828800" cy="1171750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Define table with attributes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3833AE4-1173-4085-BBDC-5DCCD8479AA8}"/>
              </a:ext>
            </a:extLst>
          </p:cNvPr>
          <p:cNvSpPr/>
          <p:nvPr/>
        </p:nvSpPr>
        <p:spPr bwMode="auto">
          <a:xfrm>
            <a:off x="5162550" y="2385925"/>
            <a:ext cx="1828800" cy="1171750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8" charset="-128"/>
                <a:cs typeface="Calibri" panose="020F0502020204030204" pitchFamily="34" charset="0"/>
              </a:rPr>
              <a:t>Put data into the cells</a:t>
            </a:r>
          </a:p>
        </p:txBody>
      </p:sp>
    </p:spTree>
    <p:extLst>
      <p:ext uri="{BB962C8B-B14F-4D97-AF65-F5344CB8AC3E}">
        <p14:creationId xmlns:p14="http://schemas.microsoft.com/office/powerpoint/2010/main" val="3243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 Lecture Wide" id="{B2719665-6BAE-4FC4-8801-ED40220BA01E}" vid="{A491A123-1DD5-4C53-A8B4-EB95BDEC97B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E8B8AD6BD1E4098B983E50E05D8B9" ma:contentTypeVersion="4" ma:contentTypeDescription="Create a new document." ma:contentTypeScope="" ma:versionID="e88006c8c5d2792a2e974794645a9228">
  <xsd:schema xmlns:xsd="http://www.w3.org/2001/XMLSchema" xmlns:xs="http://www.w3.org/2001/XMLSchema" xmlns:p="http://schemas.microsoft.com/office/2006/metadata/properties" xmlns:ns2="f8363fc6-f2b8-42b6-9c75-dc93d97a6ccb" targetNamespace="http://schemas.microsoft.com/office/2006/metadata/properties" ma:root="true" ma:fieldsID="c6b1aee3eb3558f267461b4fb339f8f6" ns2:_="">
    <xsd:import namespace="f8363fc6-f2b8-42b6-9c75-dc93d97a6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63fc6-f2b8-42b6-9c75-dc93d97a6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629B6-C923-4760-A07D-A8E5336413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217677-BC37-4EB7-8EFA-63A6BF2A91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6C590-8D57-4B99-8819-2FECDBF33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63fc6-f2b8-42b6-9c75-dc93d97a6c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1699</Words>
  <Application>Microsoft Office PowerPoint</Application>
  <PresentationFormat>Widescreen</PresentationFormat>
  <Paragraphs>620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Consolas</vt:lpstr>
      <vt:lpstr>Courier New</vt:lpstr>
      <vt:lpstr>Blank Presentation</vt:lpstr>
      <vt:lpstr>Digital Transformation: Business Intelligence and SQL</vt:lpstr>
      <vt:lpstr>Data from Transactions</vt:lpstr>
      <vt:lpstr>Tables: Terminology</vt:lpstr>
      <vt:lpstr>Working with Data: Structured Query Language (SQL)</vt:lpstr>
      <vt:lpstr>An Example of SQL</vt:lpstr>
      <vt:lpstr>Sign Into Your Oracle Live SQL Account</vt:lpstr>
      <vt:lpstr>Today’s In-Class Exercise</vt:lpstr>
      <vt:lpstr>Oracle Live SQL</vt:lpstr>
      <vt:lpstr>Create Paper Table in Live SQL</vt:lpstr>
      <vt:lpstr>Task 1: SQL SELECT Statement</vt:lpstr>
      <vt:lpstr>Task 2: SQL SELECT Statement</vt:lpstr>
      <vt:lpstr>Task 3: SQL WHERE Clause</vt:lpstr>
      <vt:lpstr>Task 4: SQL WHERE Clause</vt:lpstr>
      <vt:lpstr>Questions about SQL?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John</dc:creator>
  <cp:lastModifiedBy>Michele Gagne</cp:lastModifiedBy>
  <cp:revision>529</cp:revision>
  <dcterms:created xsi:type="dcterms:W3CDTF">2014-08-21T21:30:16Z</dcterms:created>
  <dcterms:modified xsi:type="dcterms:W3CDTF">2022-02-25T16:17:10Z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0x010100612E8B8AD6BD1E4098B983E50E05D8B9</vt:lpwstr>
  </property>
</Properties>
</file>